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8"/>
  </p:notesMasterIdLst>
  <p:sldIdLst>
    <p:sldId id="491" r:id="rId2"/>
    <p:sldId id="335" r:id="rId3"/>
    <p:sldId id="464" r:id="rId4"/>
    <p:sldId id="465" r:id="rId5"/>
    <p:sldId id="492" r:id="rId6"/>
    <p:sldId id="493" r:id="rId7"/>
    <p:sldId id="494" r:id="rId8"/>
    <p:sldId id="496" r:id="rId9"/>
    <p:sldId id="495" r:id="rId10"/>
    <p:sldId id="503" r:id="rId11"/>
    <p:sldId id="497" r:id="rId12"/>
    <p:sldId id="498" r:id="rId13"/>
    <p:sldId id="499" r:id="rId14"/>
    <p:sldId id="501" r:id="rId15"/>
    <p:sldId id="502" r:id="rId16"/>
    <p:sldId id="500" r:id="rId17"/>
  </p:sldIdLst>
  <p:sldSz cx="9144000" cy="5143500" type="screen16x9"/>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7">
          <p15:clr>
            <a:srgbClr val="A4A3A4"/>
          </p15:clr>
        </p15:guide>
        <p15:guide id="2" pos="2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2BD"/>
    <a:srgbClr val="FF8C00"/>
    <a:srgbClr val="03436A"/>
    <a:srgbClr val="4A5B6F"/>
    <a:srgbClr val="EE883E"/>
    <a:srgbClr val="08999E"/>
    <a:srgbClr val="F5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0" autoAdjust="0"/>
  </p:normalViewPr>
  <p:slideViewPr>
    <p:cSldViewPr>
      <p:cViewPr varScale="1">
        <p:scale>
          <a:sx n="84" d="100"/>
          <a:sy n="84" d="100"/>
        </p:scale>
        <p:origin x="780" y="40"/>
      </p:cViewPr>
      <p:guideLst>
        <p:guide orient="horz" pos="1577"/>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10/27/2025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9</a:t>
            </a:fld>
            <a:endParaRPr lang="en-US">
              <a:solidFill>
                <a:prstClr val="black"/>
              </a:solidFill>
            </a:endParaRPr>
          </a:p>
        </p:txBody>
      </p:sp>
    </p:spTree>
    <p:extLst>
      <p:ext uri="{BB962C8B-B14F-4D97-AF65-F5344CB8AC3E}">
        <p14:creationId xmlns:p14="http://schemas.microsoft.com/office/powerpoint/2010/main" val="107490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CEB1B6A-AEF1-4ACD-BD61-958570690F55}" type="datetimeFigureOut">
              <a:rPr lang="zh-CN" altLang="en-US" smtClean="0"/>
              <a:t>2025/10/27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EB1B6A-AEF1-4ACD-BD61-958570690F55}" type="datetimeFigureOut">
              <a:rPr lang="zh-CN" altLang="en-US" smtClean="0"/>
              <a:t>2025/10/27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EB1B6A-AEF1-4ACD-BD61-958570690F55}" type="datetimeFigureOut">
              <a:rPr lang="zh-CN" altLang="en-US" smtClean="0"/>
              <a:t>2025/10/27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2025/10/27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2025/10/27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2025/10/27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2025/10/27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676"/>
            <a:ext cx="9144000" cy="5142147"/>
          </a:xfrm>
          <a:prstGeom prst="rect">
            <a:avLst/>
          </a:prstGeom>
        </p:spPr>
      </p:pic>
      <p:grpSp>
        <p:nvGrpSpPr>
          <p:cNvPr id="3" name="组合 2"/>
          <p:cNvGrpSpPr/>
          <p:nvPr userDrawn="1"/>
        </p:nvGrpSpPr>
        <p:grpSpPr>
          <a:xfrm>
            <a:off x="1143000" y="971550"/>
            <a:ext cx="6781800" cy="3352800"/>
            <a:chOff x="838200" y="0"/>
            <a:chExt cx="7391400" cy="4237783"/>
          </a:xfrm>
          <a:effectLst/>
        </p:grpSpPr>
        <p:sp>
          <p:nvSpPr>
            <p:cNvPr id="4" name="矩形 3"/>
            <p:cNvSpPr/>
            <p:nvPr/>
          </p:nvSpPr>
          <p:spPr>
            <a:xfrm>
              <a:off x="838200" y="0"/>
              <a:ext cx="7391400" cy="4237783"/>
            </a:xfrm>
            <a:prstGeom prst="rect">
              <a:avLst/>
            </a:prstGeom>
            <a:solidFill>
              <a:schemeClr val="bg1">
                <a:alpha val="94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3350" y="275886"/>
              <a:ext cx="6904110" cy="36900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2025/10/27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文本框 6"/>
          <p:cNvSpPr txBox="1"/>
          <p:nvPr userDrawn="1"/>
        </p:nvSpPr>
        <p:spPr>
          <a:xfrm>
            <a:off x="480743" y="142809"/>
            <a:ext cx="2654060" cy="384721"/>
          </a:xfrm>
          <a:prstGeom prst="rect">
            <a:avLst/>
          </a:prstGeom>
          <a:noFill/>
        </p:spPr>
        <p:txBody>
          <a:bodyPr wrap="none" rtlCol="0">
            <a:spAutoFit/>
          </a:bodyPr>
          <a:lstStyle/>
          <a:p>
            <a:r>
              <a:rPr lang="en-US" altLang="zh-CN" sz="1900" dirty="0">
                <a:solidFill>
                  <a:schemeClr val="accent1"/>
                </a:solidFill>
              </a:rPr>
              <a:t>Overview of overall work</a:t>
            </a:r>
            <a:endParaRPr lang="zh-CN" altLang="en-US" sz="1900" dirty="0">
              <a:solidFill>
                <a:schemeClr val="accent1"/>
              </a:solidFill>
            </a:endParaRPr>
          </a:p>
        </p:txBody>
      </p:sp>
      <p:sp>
        <p:nvSpPr>
          <p:cNvPr id="3" name="等腰三角形 2"/>
          <p:cNvSpPr/>
          <p:nvPr userDrawn="1"/>
        </p:nvSpPr>
        <p:spPr>
          <a:xfrm rot="5400000">
            <a:off x="122554" y="186387"/>
            <a:ext cx="384721" cy="3316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0" name="等腰三角形 29"/>
          <p:cNvSpPr/>
          <p:nvPr userDrawn="1"/>
        </p:nvSpPr>
        <p:spPr>
          <a:xfrm rot="5400000">
            <a:off x="232772" y="187189"/>
            <a:ext cx="204609"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
        <p:nvSpPr>
          <p:cNvPr id="7" name="文本框 6"/>
          <p:cNvSpPr txBox="1"/>
          <p:nvPr userDrawn="1"/>
        </p:nvSpPr>
        <p:spPr>
          <a:xfrm>
            <a:off x="480743" y="142809"/>
            <a:ext cx="1646605" cy="384721"/>
          </a:xfrm>
          <a:prstGeom prst="rect">
            <a:avLst/>
          </a:prstGeom>
          <a:noFill/>
        </p:spPr>
        <p:txBody>
          <a:bodyPr wrap="none" rtlCol="0">
            <a:spAutoFit/>
          </a:bodyPr>
          <a:lstStyle/>
          <a:p>
            <a:r>
              <a:rPr lang="zh-CN" altLang="en-US" sz="1900" dirty="0">
                <a:solidFill>
                  <a:schemeClr val="accent1"/>
                </a:solidFill>
              </a:rPr>
              <a:t>重点工作计划</a:t>
            </a:r>
          </a:p>
        </p:txBody>
      </p:sp>
      <p:sp>
        <p:nvSpPr>
          <p:cNvPr id="3" name="等腰三角形 2"/>
          <p:cNvSpPr/>
          <p:nvPr userDrawn="1"/>
        </p:nvSpPr>
        <p:spPr>
          <a:xfrm rot="5400000">
            <a:off x="122554" y="186387"/>
            <a:ext cx="384721" cy="3316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0" name="等腰三角形 29"/>
          <p:cNvSpPr/>
          <p:nvPr userDrawn="1"/>
        </p:nvSpPr>
        <p:spPr>
          <a:xfrm rot="5400000">
            <a:off x="232772" y="187189"/>
            <a:ext cx="204609"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节标题">
    <p:spTree>
      <p:nvGrpSpPr>
        <p:cNvPr id="1" name=""/>
        <p:cNvGrpSpPr/>
        <p:nvPr/>
      </p:nvGrpSpPr>
      <p:grpSpPr>
        <a:xfrm>
          <a:off x="0" y="0"/>
          <a:ext cx="0" cy="0"/>
          <a:chOff x="0" y="0"/>
          <a:chExt cx="0" cy="0"/>
        </a:xfrm>
      </p:grpSpPr>
      <p:sp>
        <p:nvSpPr>
          <p:cNvPr id="7" name="文本框 6"/>
          <p:cNvSpPr txBox="1"/>
          <p:nvPr userDrawn="1"/>
        </p:nvSpPr>
        <p:spPr>
          <a:xfrm>
            <a:off x="480743" y="142809"/>
            <a:ext cx="1646605" cy="384721"/>
          </a:xfrm>
          <a:prstGeom prst="rect">
            <a:avLst/>
          </a:prstGeom>
          <a:noFill/>
        </p:spPr>
        <p:txBody>
          <a:bodyPr wrap="none" rtlCol="0">
            <a:spAutoFit/>
          </a:bodyPr>
          <a:lstStyle/>
          <a:p>
            <a:r>
              <a:rPr lang="zh-CN" altLang="en-US" sz="1900" dirty="0">
                <a:solidFill>
                  <a:schemeClr val="accent1"/>
                </a:solidFill>
              </a:rPr>
              <a:t>主要工作报告</a:t>
            </a:r>
          </a:p>
        </p:txBody>
      </p:sp>
      <p:sp>
        <p:nvSpPr>
          <p:cNvPr id="3" name="等腰三角形 2"/>
          <p:cNvSpPr/>
          <p:nvPr userDrawn="1"/>
        </p:nvSpPr>
        <p:spPr>
          <a:xfrm rot="5400000">
            <a:off x="122554" y="186387"/>
            <a:ext cx="384721" cy="3316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0" name="等腰三角形 29"/>
          <p:cNvSpPr/>
          <p:nvPr userDrawn="1"/>
        </p:nvSpPr>
        <p:spPr>
          <a:xfrm rot="5400000">
            <a:off x="232772" y="187189"/>
            <a:ext cx="204609"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节标题">
    <p:spTree>
      <p:nvGrpSpPr>
        <p:cNvPr id="1" name=""/>
        <p:cNvGrpSpPr/>
        <p:nvPr/>
      </p:nvGrpSpPr>
      <p:grpSpPr>
        <a:xfrm>
          <a:off x="0" y="0"/>
          <a:ext cx="0" cy="0"/>
          <a:chOff x="0" y="0"/>
          <a:chExt cx="0" cy="0"/>
        </a:xfrm>
      </p:grpSpPr>
      <p:sp>
        <p:nvSpPr>
          <p:cNvPr id="7" name="文本框 6"/>
          <p:cNvSpPr txBox="1"/>
          <p:nvPr userDrawn="1"/>
        </p:nvSpPr>
        <p:spPr>
          <a:xfrm>
            <a:off x="480743" y="142809"/>
            <a:ext cx="1646605" cy="384721"/>
          </a:xfrm>
          <a:prstGeom prst="rect">
            <a:avLst/>
          </a:prstGeom>
          <a:noFill/>
        </p:spPr>
        <p:txBody>
          <a:bodyPr wrap="none" rtlCol="0">
            <a:spAutoFit/>
          </a:bodyPr>
          <a:lstStyle/>
          <a:p>
            <a:r>
              <a:rPr lang="zh-CN" altLang="en-US" sz="1900" dirty="0">
                <a:solidFill>
                  <a:schemeClr val="accent1"/>
                </a:solidFill>
              </a:rPr>
              <a:t>未来工作规划</a:t>
            </a:r>
          </a:p>
        </p:txBody>
      </p:sp>
      <p:sp>
        <p:nvSpPr>
          <p:cNvPr id="3" name="等腰三角形 2"/>
          <p:cNvSpPr/>
          <p:nvPr userDrawn="1"/>
        </p:nvSpPr>
        <p:spPr>
          <a:xfrm rot="5400000">
            <a:off x="122554" y="186387"/>
            <a:ext cx="384721" cy="3316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0" name="等腰三角形 29"/>
          <p:cNvSpPr/>
          <p:nvPr userDrawn="1"/>
        </p:nvSpPr>
        <p:spPr>
          <a:xfrm rot="5400000">
            <a:off x="232772" y="187189"/>
            <a:ext cx="204609"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节标题">
    <p:spTree>
      <p:nvGrpSpPr>
        <p:cNvPr id="1" name=""/>
        <p:cNvGrpSpPr/>
        <p:nvPr/>
      </p:nvGrpSpPr>
      <p:grpSpPr>
        <a:xfrm>
          <a:off x="0" y="0"/>
          <a:ext cx="0" cy="0"/>
          <a:chOff x="0" y="0"/>
          <a:chExt cx="0" cy="0"/>
        </a:xfrm>
      </p:grpSpPr>
      <p:sp>
        <p:nvSpPr>
          <p:cNvPr id="7" name="文本框 6"/>
          <p:cNvSpPr txBox="1"/>
          <p:nvPr userDrawn="1"/>
        </p:nvSpPr>
        <p:spPr>
          <a:xfrm>
            <a:off x="480743" y="142809"/>
            <a:ext cx="1646605" cy="384721"/>
          </a:xfrm>
          <a:prstGeom prst="rect">
            <a:avLst/>
          </a:prstGeom>
          <a:noFill/>
        </p:spPr>
        <p:txBody>
          <a:bodyPr wrap="none" rtlCol="0">
            <a:spAutoFit/>
          </a:bodyPr>
          <a:lstStyle/>
          <a:p>
            <a:r>
              <a:rPr lang="zh-CN" altLang="en-US" sz="1900" dirty="0">
                <a:solidFill>
                  <a:schemeClr val="accent1"/>
                </a:solidFill>
              </a:rPr>
              <a:t>融资方案分析</a:t>
            </a:r>
          </a:p>
        </p:txBody>
      </p:sp>
      <p:sp>
        <p:nvSpPr>
          <p:cNvPr id="3" name="等腰三角形 2"/>
          <p:cNvSpPr/>
          <p:nvPr userDrawn="1"/>
        </p:nvSpPr>
        <p:spPr>
          <a:xfrm rot="5400000">
            <a:off x="122554" y="186387"/>
            <a:ext cx="384721" cy="3316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0" name="等腰三角形 29"/>
          <p:cNvSpPr/>
          <p:nvPr userDrawn="1"/>
        </p:nvSpPr>
        <p:spPr>
          <a:xfrm rot="5400000">
            <a:off x="232772" y="187189"/>
            <a:ext cx="204609"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2025/10/27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2025/10/27</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5.xml"/><Relationship Id="rId5" Type="http://schemas.microsoft.com/office/2007/relationships/hdphoto" Target="../media/hdphoto9.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5.xml"/><Relationship Id="rId5" Type="http://schemas.microsoft.com/office/2007/relationships/hdphoto" Target="../media/hdphoto11.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5.xml"/><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6" Type="http://schemas.microsoft.com/office/2007/relationships/hdphoto" Target="../media/hdphoto13.wdp"/><Relationship Id="rId5" Type="http://schemas.openxmlformats.org/officeDocument/2006/relationships/image" Target="../media/image19.png"/><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microsoft.com/office/2007/relationships/hdphoto" Target="../media/hdphoto4.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5.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D7E996-2C96-472B-B063-10C0A46FDA0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691" b="96607" l="6571" r="97536">
                        <a14:foregroundMark x1="13450" y1="10080" x2="51027" y2="15369"/>
                        <a14:foregroundMark x1="60164" y1="9880" x2="63142" y2="28743"/>
                        <a14:foregroundMark x1="14168" y1="4890" x2="49692" y2="8283"/>
                        <a14:foregroundMark x1="64066" y1="90120" x2="26181" y2="89222"/>
                        <a14:foregroundMark x1="11602" y1="92415" x2="22485" y2="94112"/>
                        <a14:foregroundMark x1="22485" y1="94112" x2="28542" y2="93912"/>
                        <a14:foregroundMark x1="9138" y1="92116" x2="7290" y2="86228"/>
                        <a14:foregroundMark x1="57598" y1="95210" x2="65708" y2="95110"/>
                        <a14:foregroundMark x1="70739" y1="96607" x2="70739" y2="96607"/>
                        <a14:foregroundMark x1="82649" y1="31437" x2="87372" y2="40918"/>
                        <a14:foregroundMark x1="87372" y1="40918" x2="83162" y2="51297"/>
                        <a14:foregroundMark x1="83162" y1="51297" x2="71355" y2="48403"/>
                        <a14:foregroundMark x1="71355" y1="48403" x2="67762" y2="37625"/>
                        <a14:foregroundMark x1="67762" y1="37625" x2="69507" y2="27745"/>
                        <a14:foregroundMark x1="90554" y1="25749" x2="93018" y2="36427"/>
                        <a14:foregroundMark x1="93634" y1="43513" x2="84292" y2="52196"/>
                        <a14:foregroundMark x1="84292" y1="52196" x2="72690" y2="54790"/>
                        <a14:foregroundMark x1="59343" y1="57086" x2="57700" y2="36228"/>
                        <a14:foregroundMark x1="57700" y1="36228" x2="62320" y2="31138"/>
                        <a14:foregroundMark x1="70226" y1="25948" x2="60370" y2="29441"/>
                        <a14:foregroundMark x1="60370" y1="29441" x2="54312" y2="36727"/>
                        <a14:foregroundMark x1="54312" y1="36727" x2="54620" y2="42715"/>
                        <a14:foregroundMark x1="76386" y1="27844" x2="73306" y2="61377"/>
                        <a14:foregroundMark x1="71150" y1="20758" x2="71355" y2="61377"/>
                        <a14:foregroundMark x1="61602" y1="32036" x2="43737" y2="32735"/>
                        <a14:foregroundMark x1="9959" y1="58782" x2="9035" y2="83134"/>
                        <a14:foregroundMark x1="8111" y1="58483" x2="8111" y2="58483"/>
                        <a14:foregroundMark x1="7187" y1="58184" x2="7187" y2="58184"/>
                        <a14:foregroundMark x1="8727" y1="72455" x2="6571" y2="84132"/>
                        <a14:foregroundMark x1="10575" y1="94511" x2="22895" y2="95509"/>
                        <a14:foregroundMark x1="97125" y1="40419" x2="97125" y2="40419"/>
                        <a14:foregroundMark x1="97536" y1="37824" x2="97536" y2="37824"/>
                        <a14:foregroundMark x1="97433" y1="38224" x2="97433" y2="38224"/>
                        <a14:foregroundMark x1="95585" y1="32036" x2="95585" y2="32036"/>
                        <a14:foregroundMark x1="94764" y1="29940" x2="94764" y2="29940"/>
                        <a14:foregroundMark x1="92505" y1="26946" x2="92505" y2="26946"/>
                        <a14:foregroundMark x1="93634" y1="28144" x2="93634" y2="28144"/>
                      </a14:backgroundRemoval>
                    </a14:imgEffect>
                  </a14:imgLayer>
                </a14:imgProps>
              </a:ext>
            </a:extLst>
          </a:blip>
          <a:stretch>
            <a:fillRect/>
          </a:stretch>
        </p:blipFill>
        <p:spPr>
          <a:xfrm>
            <a:off x="4800600" y="438150"/>
            <a:ext cx="4277581" cy="4400550"/>
          </a:xfrm>
          <a:prstGeom prst="rect">
            <a:avLst/>
          </a:prstGeom>
        </p:spPr>
      </p:pic>
      <p:sp>
        <p:nvSpPr>
          <p:cNvPr id="3" name="Rectangle 2">
            <a:extLst>
              <a:ext uri="{FF2B5EF4-FFF2-40B4-BE49-F238E27FC236}">
                <a16:creationId xmlns:a16="http://schemas.microsoft.com/office/drawing/2014/main" id="{1A304735-5651-4ED6-A084-1B223A9CD51A}"/>
              </a:ext>
            </a:extLst>
          </p:cNvPr>
          <p:cNvSpPr/>
          <p:nvPr/>
        </p:nvSpPr>
        <p:spPr>
          <a:xfrm>
            <a:off x="152400" y="133350"/>
            <a:ext cx="25908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B3FD880-2383-4690-AC7C-91FA824E4B4B}"/>
              </a:ext>
            </a:extLst>
          </p:cNvPr>
          <p:cNvSpPr/>
          <p:nvPr/>
        </p:nvSpPr>
        <p:spPr>
          <a:xfrm>
            <a:off x="533400" y="2190750"/>
            <a:ext cx="4191000" cy="170878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Trong</a:t>
            </a:r>
            <a:r>
              <a:rPr lang="en-US" sz="2400" dirty="0">
                <a:solidFill>
                  <a:schemeClr val="tx1"/>
                </a:solidFill>
              </a:rPr>
              <a:t> </a:t>
            </a:r>
            <a:r>
              <a:rPr lang="en-US" sz="2400" dirty="0" err="1">
                <a:solidFill>
                  <a:schemeClr val="tx1"/>
                </a:solidFill>
              </a:rPr>
              <a:t>quá</a:t>
            </a:r>
            <a:r>
              <a:rPr lang="en-US" sz="2400" dirty="0">
                <a:solidFill>
                  <a:schemeClr val="tx1"/>
                </a:solidFill>
              </a:rPr>
              <a:t> </a:t>
            </a:r>
            <a:r>
              <a:rPr lang="en-US" sz="2400" dirty="0" err="1">
                <a:solidFill>
                  <a:schemeClr val="tx1"/>
                </a:solidFill>
              </a:rPr>
              <a:t>trình</a:t>
            </a:r>
            <a:r>
              <a:rPr lang="en-US" sz="2400" dirty="0">
                <a:solidFill>
                  <a:schemeClr val="tx1"/>
                </a:solidFill>
              </a:rPr>
              <a:t> r</a:t>
            </a:r>
            <a:r>
              <a:rPr lang="vi-VN" sz="2400" dirty="0">
                <a:solidFill>
                  <a:schemeClr val="tx1"/>
                </a:solidFill>
              </a:rPr>
              <a:t>ơ</a:t>
            </a:r>
            <a:r>
              <a:rPr lang="en-US" sz="2400" dirty="0" err="1">
                <a:solidFill>
                  <a:schemeClr val="tx1"/>
                </a:solidFill>
              </a:rPr>
              <a:t>i</a:t>
            </a:r>
            <a:r>
              <a:rPr lang="en-US" sz="2400" dirty="0">
                <a:solidFill>
                  <a:schemeClr val="tx1"/>
                </a:solidFill>
              </a:rPr>
              <a:t>, </a:t>
            </a:r>
            <a:r>
              <a:rPr lang="en-US" sz="2400" dirty="0" err="1">
                <a:solidFill>
                  <a:schemeClr val="tx1"/>
                </a:solidFill>
              </a:rPr>
              <a:t>động</a:t>
            </a:r>
            <a:r>
              <a:rPr lang="en-US" sz="2400" dirty="0">
                <a:solidFill>
                  <a:schemeClr val="tx1"/>
                </a:solidFill>
              </a:rPr>
              <a:t> </a:t>
            </a:r>
            <a:r>
              <a:rPr lang="en-US" sz="2400" dirty="0" err="1">
                <a:solidFill>
                  <a:schemeClr val="tx1"/>
                </a:solidFill>
              </a:rPr>
              <a:t>năng</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thế</a:t>
            </a:r>
            <a:r>
              <a:rPr lang="en-US" sz="2400" dirty="0">
                <a:solidFill>
                  <a:schemeClr val="tx1"/>
                </a:solidFill>
              </a:rPr>
              <a:t> </a:t>
            </a:r>
            <a:r>
              <a:rPr lang="en-US" sz="2400" dirty="0" err="1">
                <a:solidFill>
                  <a:schemeClr val="tx1"/>
                </a:solidFill>
              </a:rPr>
              <a:t>năng</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đầu</a:t>
            </a:r>
            <a:r>
              <a:rPr lang="en-US" sz="2400" dirty="0">
                <a:solidFill>
                  <a:schemeClr val="tx1"/>
                </a:solidFill>
              </a:rPr>
              <a:t> </a:t>
            </a:r>
            <a:r>
              <a:rPr lang="en-US" sz="2400" dirty="0" err="1">
                <a:solidFill>
                  <a:schemeClr val="tx1"/>
                </a:solidFill>
              </a:rPr>
              <a:t>búa</a:t>
            </a:r>
            <a:r>
              <a:rPr lang="en-US" sz="2400" dirty="0">
                <a:solidFill>
                  <a:schemeClr val="tx1"/>
                </a:solidFill>
              </a:rPr>
              <a:t> </a:t>
            </a:r>
            <a:r>
              <a:rPr lang="en-US" sz="2400" dirty="0" err="1">
                <a:solidFill>
                  <a:schemeClr val="tx1"/>
                </a:solidFill>
              </a:rPr>
              <a:t>đã</a:t>
            </a:r>
            <a:r>
              <a:rPr lang="en-US" sz="2400" dirty="0">
                <a:solidFill>
                  <a:schemeClr val="tx1"/>
                </a:solidFill>
              </a:rPr>
              <a:t> </a:t>
            </a:r>
            <a:r>
              <a:rPr lang="en-US" sz="2400" dirty="0" err="1">
                <a:solidFill>
                  <a:schemeClr val="tx1"/>
                </a:solidFill>
              </a:rPr>
              <a:t>chuyển</a:t>
            </a:r>
            <a:r>
              <a:rPr lang="en-US" sz="2400" dirty="0">
                <a:solidFill>
                  <a:schemeClr val="tx1"/>
                </a:solidFill>
              </a:rPr>
              <a:t> </a:t>
            </a:r>
            <a:r>
              <a:rPr lang="en-US" sz="2400" dirty="0" err="1">
                <a:solidFill>
                  <a:schemeClr val="tx1"/>
                </a:solidFill>
              </a:rPr>
              <a:t>hoá</a:t>
            </a:r>
            <a:r>
              <a:rPr lang="en-US" sz="2400" dirty="0">
                <a:solidFill>
                  <a:schemeClr val="tx1"/>
                </a:solidFill>
              </a:rPr>
              <a:t> qua </a:t>
            </a:r>
            <a:r>
              <a:rPr lang="en-US" sz="2400" dirty="0" err="1">
                <a:solidFill>
                  <a:schemeClr val="tx1"/>
                </a:solidFill>
              </a:rPr>
              <a:t>lại</a:t>
            </a:r>
            <a:r>
              <a:rPr lang="en-US" sz="2400" dirty="0">
                <a:solidFill>
                  <a:schemeClr val="tx1"/>
                </a:solidFill>
              </a:rPr>
              <a:t> </a:t>
            </a:r>
            <a:r>
              <a:rPr lang="en-US" sz="2400" dirty="0" err="1">
                <a:solidFill>
                  <a:schemeClr val="tx1"/>
                </a:solidFill>
              </a:rPr>
              <a:t>lẫn</a:t>
            </a:r>
            <a:r>
              <a:rPr lang="en-US" sz="2400" dirty="0">
                <a:solidFill>
                  <a:schemeClr val="tx1"/>
                </a:solidFill>
              </a:rPr>
              <a:t> </a:t>
            </a:r>
            <a:r>
              <a:rPr lang="en-US" sz="2400" dirty="0" err="1">
                <a:solidFill>
                  <a:schemeClr val="tx1"/>
                </a:solidFill>
              </a:rPr>
              <a:t>nhau</a:t>
            </a:r>
            <a:r>
              <a:rPr lang="en-US" sz="2400" dirty="0">
                <a:solidFill>
                  <a:schemeClr val="tx1"/>
                </a:solidFill>
              </a:rPr>
              <a:t> </a:t>
            </a:r>
            <a:r>
              <a:rPr lang="en-US" sz="2400" dirty="0" err="1">
                <a:solidFill>
                  <a:schemeClr val="tx1"/>
                </a:solidFill>
              </a:rPr>
              <a:t>nh</a:t>
            </a:r>
            <a:r>
              <a:rPr lang="vi-VN" sz="2400" dirty="0">
                <a:solidFill>
                  <a:schemeClr val="tx1"/>
                </a:solidFill>
              </a:rPr>
              <a:t>ư</a:t>
            </a:r>
            <a:r>
              <a:rPr lang="en-US" sz="2400" dirty="0">
                <a:solidFill>
                  <a:schemeClr val="tx1"/>
                </a:solidFill>
              </a:rPr>
              <a:t> </a:t>
            </a:r>
            <a:r>
              <a:rPr lang="en-US" sz="2400" dirty="0" err="1">
                <a:solidFill>
                  <a:schemeClr val="tx1"/>
                </a:solidFill>
              </a:rPr>
              <a:t>thế</a:t>
            </a:r>
            <a:r>
              <a:rPr lang="en-US" sz="2400" dirty="0">
                <a:solidFill>
                  <a:schemeClr val="tx1"/>
                </a:solidFill>
              </a:rPr>
              <a:t> </a:t>
            </a:r>
            <a:r>
              <a:rPr lang="en-US" sz="2400" dirty="0" err="1">
                <a:solidFill>
                  <a:schemeClr val="tx1"/>
                </a:solidFill>
              </a:rPr>
              <a:t>nào</a:t>
            </a:r>
            <a:r>
              <a:rPr lang="en-US" sz="2400" dirty="0">
                <a:solidFill>
                  <a:schemeClr val="tx1"/>
                </a:solidFill>
              </a:rPr>
              <a:t>?</a:t>
            </a:r>
          </a:p>
        </p:txBody>
      </p:sp>
      <p:pic>
        <p:nvPicPr>
          <p:cNvPr id="1026" name="Picture 2" descr="Dấu Chấm Hỏi,dâu,dấu Hỏi Hoạt Hình,bọn Trẻ Hình ảnh | Định dạng hình ảnh  PSD 380272064| vn.lovepik.com">
            <a:extLst>
              <a:ext uri="{FF2B5EF4-FFF2-40B4-BE49-F238E27FC236}">
                <a16:creationId xmlns:a16="http://schemas.microsoft.com/office/drawing/2014/main" id="{9C000D32-A7BC-4207-9C41-6884F17AEFF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9302" r="96047">
                        <a14:foregroundMark x1="20814" y1="42674" x2="23721" y2="48721"/>
                        <a14:foregroundMark x1="36628" y1="65000" x2="37442" y2="65233"/>
                        <a14:foregroundMark x1="34535" y1="67093" x2="34535" y2="67093"/>
                        <a14:foregroundMark x1="33837" y1="67093" x2="33837" y2="67093"/>
                        <a14:foregroundMark x1="45233" y1="76163" x2="52093" y2="79419"/>
                        <a14:foregroundMark x1="87907" y1="50465" x2="89651" y2="53953"/>
                        <a14:foregroundMark x1="84419" y1="43372" x2="84419" y2="43372"/>
                        <a14:foregroundMark x1="85116" y1="43605" x2="85116" y2="43605"/>
                        <a14:foregroundMark x1="85116" y1="45233" x2="85116" y2="45233"/>
                        <a14:foregroundMark x1="96047" y1="55233" x2="96047" y2="55233"/>
                        <a14:foregroundMark x1="94884" y1="55581" x2="94884" y2="55581"/>
                        <a14:foregroundMark x1="92209" y1="55581" x2="83140" y2="59535"/>
                        <a14:foregroundMark x1="70000" y1="76395" x2="70000" y2="75116"/>
                        <a14:foregroundMark x1="15581" y1="41512" x2="21163" y2="48721"/>
                        <a14:foregroundMark x1="27791" y1="54535" x2="28256" y2="59419"/>
                        <a14:foregroundMark x1="29535" y1="54535" x2="26279" y2="47558"/>
                        <a14:foregroundMark x1="22791" y1="50930" x2="22791" y2="52093"/>
                        <a14:foregroundMark x1="10000" y1="48023" x2="13372" y2="42558"/>
                        <a14:foregroundMark x1="10581" y1="48837" x2="9535" y2="56628"/>
                        <a14:foregroundMark x1="9302" y1="51860" x2="9302" y2="51860"/>
                      </a14:backgroundRemoval>
                    </a14:imgEffect>
                  </a14:imgLayer>
                </a14:imgProps>
              </a:ext>
              <a:ext uri="{28A0092B-C50C-407E-A947-70E740481C1C}">
                <a14:useLocalDpi xmlns:a14="http://schemas.microsoft.com/office/drawing/2010/main" val="0"/>
              </a:ext>
            </a:extLst>
          </a:blip>
          <a:srcRect/>
          <a:stretch>
            <a:fillRect/>
          </a:stretch>
        </p:blipFill>
        <p:spPr bwMode="auto">
          <a:xfrm>
            <a:off x="247650" y="1243965"/>
            <a:ext cx="135255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641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61DA0D-406B-4379-9F2A-1B5532A53241}"/>
              </a:ext>
            </a:extLst>
          </p:cNvPr>
          <p:cNvSpPr/>
          <p:nvPr/>
        </p:nvSpPr>
        <p:spPr>
          <a:xfrm>
            <a:off x="533400" y="57150"/>
            <a:ext cx="2895600" cy="4572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t>
            </a:r>
            <a:r>
              <a:rPr lang="vi-VN" sz="2400" dirty="0"/>
              <a:t>ơ</a:t>
            </a:r>
            <a:r>
              <a:rPr lang="en-US" sz="2400" dirty="0"/>
              <a:t> </a:t>
            </a:r>
            <a:r>
              <a:rPr lang="en-US" sz="2400" dirty="0" err="1"/>
              <a:t>năng</a:t>
            </a:r>
            <a:endParaRPr lang="en-US" sz="2400" dirty="0"/>
          </a:p>
        </p:txBody>
      </p:sp>
      <p:sp>
        <p:nvSpPr>
          <p:cNvPr id="7" name="TextBox 6">
            <a:extLst>
              <a:ext uri="{FF2B5EF4-FFF2-40B4-BE49-F238E27FC236}">
                <a16:creationId xmlns:a16="http://schemas.microsoft.com/office/drawing/2014/main" id="{70CAEEE5-6F0A-455F-A209-43F4349D8BB1}"/>
              </a:ext>
            </a:extLst>
          </p:cNvPr>
          <p:cNvSpPr txBox="1"/>
          <p:nvPr/>
        </p:nvSpPr>
        <p:spPr>
          <a:xfrm>
            <a:off x="4648200" y="1123950"/>
            <a:ext cx="3962400" cy="3318986"/>
          </a:xfrm>
          <a:prstGeom prst="roundRect">
            <a:avLst>
              <a:gd name="adj" fmla="val 11413"/>
            </a:avLst>
          </a:prstGeom>
          <a:noFill/>
          <a:ln>
            <a:solidFill>
              <a:srgbClr val="C00000"/>
            </a:solidFill>
          </a:ln>
        </p:spPr>
        <p:txBody>
          <a:bodyPr wrap="square" rtlCol="0">
            <a:spAutoFit/>
          </a:bodyPr>
          <a:lstStyle/>
          <a:p>
            <a:pPr algn="ctr"/>
            <a:r>
              <a:rPr lang="vi-VN" sz="2800" dirty="0"/>
              <a:t>Nếu cơ năng của vật không chuyển hóa thành dạng năng lượng khác thì tổng động năng và thế năng của vật luôn không đổi, cơ năng của vật được bảo toàn.</a:t>
            </a:r>
            <a:endParaRPr lang="en-US" sz="2800" i="1" dirty="0"/>
          </a:p>
        </p:txBody>
      </p:sp>
      <p:pic>
        <p:nvPicPr>
          <p:cNvPr id="3" name="Picture 2">
            <a:extLst>
              <a:ext uri="{FF2B5EF4-FFF2-40B4-BE49-F238E27FC236}">
                <a16:creationId xmlns:a16="http://schemas.microsoft.com/office/drawing/2014/main" id="{CF65B123-A85D-4285-81AA-46B12211F55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44" b="90000" l="10000" r="93953">
                        <a14:foregroundMark x1="73721" y1="8256" x2="73721" y2="8256"/>
                        <a14:foregroundMark x1="75465" y1="7558" x2="75465" y2="7558"/>
                        <a14:foregroundMark x1="71512" y1="6860" x2="71512" y2="6860"/>
                        <a14:foregroundMark x1="74186" y1="71395" x2="75000" y2="79419"/>
                        <a14:foregroundMark x1="74419" y1="53605" x2="75581" y2="73953"/>
                        <a14:foregroundMark x1="74884" y1="50233" x2="74884" y2="50233"/>
                        <a14:foregroundMark x1="75349" y1="46628" x2="75349" y2="46628"/>
                        <a14:foregroundMark x1="65814" y1="53953" x2="71977" y2="54767"/>
                        <a14:foregroundMark x1="66279" y1="46279" x2="22826" y2="39987"/>
                        <a14:foregroundMark x1="43488" y1="73953" x2="43488" y2="73953"/>
                        <a14:foregroundMark x1="61279" y1="77442" x2="61279" y2="77442"/>
                        <a14:foregroundMark x1="61744" y1="77907" x2="58488" y2="79070"/>
                        <a14:foregroundMark x1="43953" y1="73372" x2="40698" y2="75465"/>
                        <a14:foregroundMark x1="74419" y1="69651" x2="73953" y2="80698"/>
                        <a14:foregroundMark x1="72558" y1="64767" x2="73953" y2="77674"/>
                        <a14:foregroundMark x1="72907" y1="68023" x2="73605" y2="59302"/>
                        <a14:foregroundMark x1="72907" y1="55581" x2="72907" y2="61628"/>
                        <a14:foregroundMark x1="68023" y1="58372" x2="72326" y2="58372"/>
                        <a14:foregroundMark x1="93953" y1="31744" x2="93953" y2="31744"/>
                        <a14:backgroundMark x1="14302" y1="37326" x2="21279" y2="37907"/>
                        <a14:backgroundMark x1="21279" y1="37907" x2="24884" y2="37326"/>
                        <a14:backgroundMark x1="25000" y1="37907" x2="25000" y2="37907"/>
                        <a14:backgroundMark x1="25814" y1="36744" x2="25814" y2="36744"/>
                      </a14:backgroundRemoval>
                    </a14:imgEffect>
                  </a14:imgLayer>
                </a14:imgProps>
              </a:ext>
            </a:extLst>
          </a:blip>
          <a:stretch>
            <a:fillRect/>
          </a:stretch>
        </p:blipFill>
        <p:spPr>
          <a:xfrm>
            <a:off x="609600" y="1034385"/>
            <a:ext cx="3749040" cy="3749040"/>
          </a:xfrm>
          <a:prstGeom prst="rect">
            <a:avLst/>
          </a:prstGeom>
        </p:spPr>
      </p:pic>
      <p:pic>
        <p:nvPicPr>
          <p:cNvPr id="4098" name="Picture 2" descr="Hình ảnh Ghim PNG, Vector, PSD, và biểu tượng để tải về miễn phí | pngtree">
            <a:extLst>
              <a:ext uri="{FF2B5EF4-FFF2-40B4-BE49-F238E27FC236}">
                <a16:creationId xmlns:a16="http://schemas.microsoft.com/office/drawing/2014/main" id="{E0A33DBF-E908-424E-B8E6-FEE964C57F6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871460" y="514290"/>
            <a:ext cx="10287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943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61DA0D-406B-4379-9F2A-1B5532A53241}"/>
              </a:ext>
            </a:extLst>
          </p:cNvPr>
          <p:cNvSpPr/>
          <p:nvPr/>
        </p:nvSpPr>
        <p:spPr>
          <a:xfrm>
            <a:off x="533400" y="57150"/>
            <a:ext cx="2895600" cy="4572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t>
            </a:r>
            <a:r>
              <a:rPr lang="vi-VN" sz="2400" dirty="0"/>
              <a:t>ơ</a:t>
            </a:r>
            <a:r>
              <a:rPr lang="en-US" sz="2400" dirty="0"/>
              <a:t> </a:t>
            </a:r>
            <a:r>
              <a:rPr lang="en-US" sz="2400" dirty="0" err="1"/>
              <a:t>năng</a:t>
            </a:r>
            <a:endParaRPr lang="en-US" sz="2400" dirty="0"/>
          </a:p>
        </p:txBody>
      </p:sp>
      <p:sp>
        <p:nvSpPr>
          <p:cNvPr id="5" name="TextBox 4">
            <a:extLst>
              <a:ext uri="{FF2B5EF4-FFF2-40B4-BE49-F238E27FC236}">
                <a16:creationId xmlns:a16="http://schemas.microsoft.com/office/drawing/2014/main" id="{46FA3240-6ADF-4DC5-BA3A-495C2DB2AE2E}"/>
              </a:ext>
            </a:extLst>
          </p:cNvPr>
          <p:cNvSpPr txBox="1"/>
          <p:nvPr/>
        </p:nvSpPr>
        <p:spPr>
          <a:xfrm>
            <a:off x="883920" y="871947"/>
            <a:ext cx="3657600" cy="830997"/>
          </a:xfrm>
          <a:prstGeom prst="rect">
            <a:avLst/>
          </a:prstGeom>
          <a:noFill/>
        </p:spPr>
        <p:txBody>
          <a:bodyPr wrap="square" rtlCol="0">
            <a:spAutoFit/>
          </a:bodyPr>
          <a:lstStyle/>
          <a:p>
            <a:r>
              <a:rPr lang="pt-BR" sz="2400" kern="100" dirty="0">
                <a:latin typeface="+mj-lt"/>
                <a:ea typeface="Calibri" panose="020F0502020204030204" pitchFamily="34" charset="0"/>
                <a:cs typeface="Arial" panose="020B0604020202020204" pitchFamily="34" charset="0"/>
              </a:rPr>
              <a:t>Kéo vật nặng đến vị trí A ở độ cao h rồi thả nhẹ.</a:t>
            </a:r>
            <a:endParaRPr lang="en-US" sz="2400" dirty="0">
              <a:latin typeface="+mj-lt"/>
              <a:cs typeface="Arial" panose="020B0604020202020204" pitchFamily="34" charset="0"/>
            </a:endParaRPr>
          </a:p>
        </p:txBody>
      </p:sp>
      <p:sp>
        <p:nvSpPr>
          <p:cNvPr id="4" name="Rectangle: Rounded Corners 3">
            <a:extLst>
              <a:ext uri="{FF2B5EF4-FFF2-40B4-BE49-F238E27FC236}">
                <a16:creationId xmlns:a16="http://schemas.microsoft.com/office/drawing/2014/main" id="{55B308F5-9779-407A-B733-0B1E1AF4226E}"/>
              </a:ext>
            </a:extLst>
          </p:cNvPr>
          <p:cNvSpPr/>
          <p:nvPr/>
        </p:nvSpPr>
        <p:spPr>
          <a:xfrm>
            <a:off x="787231" y="3059349"/>
            <a:ext cx="5410200" cy="1812548"/>
          </a:xfrm>
          <a:prstGeom prst="roundRect">
            <a:avLst>
              <a:gd name="adj" fmla="val 23235"/>
            </a:avLst>
          </a:prstGeom>
          <a:ln>
            <a:solidFill>
              <a:srgbClr val="00B050"/>
            </a:solidFill>
          </a:ln>
        </p:spPr>
        <p:txBody>
          <a:bodyPr wrap="square">
            <a:spAutoFit/>
          </a:bodyPr>
          <a:lstStyle/>
          <a:p>
            <a:r>
              <a:rPr lang="en-US" sz="2400" dirty="0"/>
              <a:t>- </a:t>
            </a:r>
            <a:r>
              <a:rPr lang="en-US" sz="2400" dirty="0" err="1"/>
              <a:t>Nhận</a:t>
            </a:r>
            <a:r>
              <a:rPr lang="en-US" sz="2400" dirty="0"/>
              <a:t> </a:t>
            </a:r>
            <a:r>
              <a:rPr lang="en-US" sz="2400" dirty="0" err="1"/>
              <a:t>xét</a:t>
            </a:r>
            <a:r>
              <a:rPr lang="en-US" sz="2400" dirty="0"/>
              <a:t> </a:t>
            </a:r>
            <a:r>
              <a:rPr lang="en-US" sz="2400" dirty="0" err="1"/>
              <a:t>về</a:t>
            </a:r>
            <a:r>
              <a:rPr lang="en-US" sz="2400" dirty="0"/>
              <a:t> </a:t>
            </a:r>
            <a:r>
              <a:rPr lang="en-US" sz="2400" dirty="0" err="1"/>
              <a:t>sự</a:t>
            </a:r>
            <a:r>
              <a:rPr lang="en-US" sz="2400" dirty="0"/>
              <a:t> </a:t>
            </a:r>
            <a:r>
              <a:rPr lang="en-US" sz="2400" dirty="0" err="1"/>
              <a:t>chuyển</a:t>
            </a:r>
            <a:r>
              <a:rPr lang="en-US" sz="2400" dirty="0"/>
              <a:t> </a:t>
            </a:r>
            <a:r>
              <a:rPr lang="en-US" sz="2400" dirty="0" err="1"/>
              <a:t>hóa</a:t>
            </a:r>
            <a:r>
              <a:rPr lang="en-US" sz="2400" dirty="0"/>
              <a:t> </a:t>
            </a:r>
            <a:r>
              <a:rPr lang="en-US" sz="2400" dirty="0" err="1"/>
              <a:t>giữa</a:t>
            </a:r>
            <a:r>
              <a:rPr lang="en-US" sz="2400" dirty="0"/>
              <a:t> </a:t>
            </a:r>
            <a:r>
              <a:rPr lang="en-US" sz="2400" dirty="0" err="1"/>
              <a:t>động</a:t>
            </a:r>
            <a:r>
              <a:rPr lang="en-US" sz="2400" dirty="0"/>
              <a:t> </a:t>
            </a:r>
            <a:r>
              <a:rPr lang="en-US" sz="2400" dirty="0" err="1"/>
              <a:t>năng</a:t>
            </a:r>
            <a:r>
              <a:rPr lang="en-US" sz="2400" dirty="0"/>
              <a:t> </a:t>
            </a:r>
            <a:r>
              <a:rPr lang="en-US" sz="2400" dirty="0" err="1"/>
              <a:t>và</a:t>
            </a:r>
            <a:r>
              <a:rPr lang="en-US" sz="2400" dirty="0"/>
              <a:t> </a:t>
            </a:r>
            <a:r>
              <a:rPr lang="en-US" sz="2400" dirty="0" err="1"/>
              <a:t>thế</a:t>
            </a:r>
            <a:r>
              <a:rPr lang="en-US" sz="2400" dirty="0"/>
              <a:t> </a:t>
            </a:r>
            <a:r>
              <a:rPr lang="en-US" sz="2400" dirty="0" err="1"/>
              <a:t>năng</a:t>
            </a:r>
            <a:r>
              <a:rPr lang="en-US" sz="2400" dirty="0"/>
              <a:t> </a:t>
            </a:r>
            <a:r>
              <a:rPr lang="en-US" sz="2400" dirty="0" err="1"/>
              <a:t>của</a:t>
            </a:r>
            <a:r>
              <a:rPr lang="en-US" sz="2400" dirty="0"/>
              <a:t> </a:t>
            </a:r>
            <a:r>
              <a:rPr lang="en-US" sz="2400" dirty="0" err="1"/>
              <a:t>vật</a:t>
            </a:r>
            <a:r>
              <a:rPr lang="en-US" sz="2400" dirty="0"/>
              <a:t> </a:t>
            </a:r>
            <a:r>
              <a:rPr lang="en-US" sz="2400" dirty="0" err="1"/>
              <a:t>nặng</a:t>
            </a:r>
            <a:r>
              <a:rPr lang="en-US" sz="2400" dirty="0"/>
              <a:t>.</a:t>
            </a:r>
          </a:p>
          <a:p>
            <a:r>
              <a:rPr lang="en-US" sz="2400" dirty="0">
                <a:latin typeface="Arial" panose="020B0604020202020204" pitchFamily="34" charset="0"/>
                <a:cs typeface="Arial" panose="020B0604020202020204" pitchFamily="34" charset="0"/>
              </a:rPr>
              <a:t>- Sau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chuyển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nặng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dần</a:t>
            </a:r>
            <a:r>
              <a:rPr lang="en-US" sz="2400"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2C8BAC62-3090-41BB-BBF4-DD49BFC06563}"/>
              </a:ext>
            </a:extLst>
          </p:cNvPr>
          <p:cNvSpPr txBox="1"/>
          <p:nvPr/>
        </p:nvSpPr>
        <p:spPr>
          <a:xfrm>
            <a:off x="883920" y="1702944"/>
            <a:ext cx="4008120" cy="1200329"/>
          </a:xfrm>
          <a:prstGeom prst="rect">
            <a:avLst/>
          </a:prstGeom>
          <a:noFill/>
        </p:spPr>
        <p:txBody>
          <a:bodyPr wrap="square" rtlCol="0">
            <a:spAutoFit/>
          </a:bodyPr>
          <a:lstStyle/>
          <a:p>
            <a:r>
              <a:rPr lang="en-US" sz="2400" dirty="0"/>
              <a:t>Quan </a:t>
            </a:r>
            <a:r>
              <a:rPr lang="en-US" sz="2400" dirty="0" err="1"/>
              <a:t>sát</a:t>
            </a:r>
            <a:r>
              <a:rPr lang="en-US" sz="2400" dirty="0"/>
              <a:t> </a:t>
            </a:r>
            <a:r>
              <a:rPr lang="en-US" sz="2400" dirty="0" err="1"/>
              <a:t>vật</a:t>
            </a:r>
            <a:r>
              <a:rPr lang="en-US" sz="2400" dirty="0"/>
              <a:t> </a:t>
            </a:r>
            <a:r>
              <a:rPr lang="en-US" sz="2400" dirty="0" err="1"/>
              <a:t>nặng</a:t>
            </a:r>
            <a:r>
              <a:rPr lang="en-US" sz="2400" dirty="0"/>
              <a:t> </a:t>
            </a:r>
            <a:r>
              <a:rPr lang="en-US" sz="2400" dirty="0" err="1"/>
              <a:t>chuyển</a:t>
            </a:r>
            <a:r>
              <a:rPr lang="en-US" sz="2400" dirty="0"/>
              <a:t> </a:t>
            </a:r>
            <a:r>
              <a:rPr lang="en-US" sz="2400" dirty="0" err="1"/>
              <a:t>động</a:t>
            </a:r>
            <a:r>
              <a:rPr lang="en-US" sz="2400" dirty="0"/>
              <a:t> qua </a:t>
            </a:r>
            <a:r>
              <a:rPr lang="en-US" sz="2400" dirty="0" err="1"/>
              <a:t>lại</a:t>
            </a:r>
            <a:r>
              <a:rPr lang="en-US" sz="2400" dirty="0"/>
              <a:t> </a:t>
            </a:r>
            <a:r>
              <a:rPr lang="en-US" sz="2400" dirty="0" err="1"/>
              <a:t>điểm</a:t>
            </a:r>
            <a:r>
              <a:rPr lang="en-US" sz="2400" dirty="0"/>
              <a:t> O </a:t>
            </a:r>
            <a:r>
              <a:rPr lang="en-US" sz="2400" dirty="0" err="1"/>
              <a:t>sau</a:t>
            </a:r>
            <a:r>
              <a:rPr lang="en-US" sz="2400" dirty="0"/>
              <a:t> </a:t>
            </a:r>
            <a:r>
              <a:rPr lang="en-US" sz="2400" dirty="0" err="1"/>
              <a:t>một</a:t>
            </a:r>
            <a:r>
              <a:rPr lang="en-US" sz="2400" dirty="0"/>
              <a:t> </a:t>
            </a:r>
            <a:r>
              <a:rPr lang="en-US" sz="2400" dirty="0" err="1"/>
              <a:t>khoảng</a:t>
            </a:r>
            <a:r>
              <a:rPr lang="en-US" sz="2400" dirty="0"/>
              <a:t> </a:t>
            </a:r>
            <a:r>
              <a:rPr lang="en-US" sz="2400" dirty="0" err="1"/>
              <a:t>thời</a:t>
            </a:r>
            <a:r>
              <a:rPr lang="en-US" sz="2400" dirty="0"/>
              <a:t> </a:t>
            </a:r>
            <a:r>
              <a:rPr lang="en-US" sz="2400" dirty="0" err="1"/>
              <a:t>gian</a:t>
            </a:r>
            <a:r>
              <a:rPr lang="en-US" sz="2400" dirty="0"/>
              <a:t>.</a:t>
            </a:r>
          </a:p>
        </p:txBody>
      </p:sp>
      <p:pic>
        <p:nvPicPr>
          <p:cNvPr id="9" name="Picture 8">
            <a:extLst>
              <a:ext uri="{FF2B5EF4-FFF2-40B4-BE49-F238E27FC236}">
                <a16:creationId xmlns:a16="http://schemas.microsoft.com/office/drawing/2014/main" id="{94D1F014-6D30-40E5-B116-745637F6EBF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31" b="90000" l="10000" r="90000">
                        <a14:foregroundMark x1="47969" y1="9531" x2="47969" y2="9531"/>
                        <a14:foregroundMark x1="55937" y1="10313" x2="55937" y2="10313"/>
                        <a14:foregroundMark x1="47188" y1="84531" x2="36875" y2="84844"/>
                      </a14:backgroundRemoval>
                    </a14:imgEffect>
                  </a14:imgLayer>
                </a14:imgProps>
              </a:ext>
            </a:extLst>
          </a:blip>
          <a:stretch>
            <a:fillRect/>
          </a:stretch>
        </p:blipFill>
        <p:spPr>
          <a:xfrm rot="19805323">
            <a:off x="417660" y="2905129"/>
            <a:ext cx="701040" cy="701040"/>
          </a:xfrm>
          <a:prstGeom prst="rect">
            <a:avLst/>
          </a:prstGeom>
        </p:spPr>
      </p:pic>
      <p:pic>
        <p:nvPicPr>
          <p:cNvPr id="3" name="Picture 2">
            <a:extLst>
              <a:ext uri="{FF2B5EF4-FFF2-40B4-BE49-F238E27FC236}">
                <a16:creationId xmlns:a16="http://schemas.microsoft.com/office/drawing/2014/main" id="{FF706A4C-1706-473E-B015-0898C30A6BD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222" b="97695" l="6631" r="89390">
                        <a14:foregroundMark x1="55172" y1="39481" x2="55172" y2="39481"/>
                        <a14:foregroundMark x1="55172" y1="33141" x2="55172" y2="33141"/>
                        <a14:foregroundMark x1="55172" y1="25937" x2="55172" y2="25937"/>
                        <a14:foregroundMark x1="58090" y1="21614" x2="58090" y2="21614"/>
                        <a14:foregroundMark x1="60212" y1="25937" x2="60212" y2="25937"/>
                        <a14:foregroundMark x1="62069" y1="27378" x2="62069" y2="27378"/>
                        <a14:foregroundMark x1="63926" y1="32277" x2="63926" y2="32277"/>
                        <a14:foregroundMark x1="64987" y1="35159" x2="64987" y2="35159"/>
                        <a14:foregroundMark x1="66844" y1="39193" x2="66844" y2="39193"/>
                        <a14:foregroundMark x1="67905" y1="42651" x2="67905" y2="42651"/>
                        <a14:foregroundMark x1="71883" y1="47262" x2="71883" y2="47262"/>
                        <a14:foregroundMark x1="71883" y1="50144" x2="71883" y2="50144"/>
                        <a14:foregroundMark x1="73210" y1="53314" x2="73210" y2="53314"/>
                        <a14:foregroundMark x1="75332" y1="57925" x2="75332" y2="57925"/>
                        <a14:foregroundMark x1="77188" y1="60807" x2="77188" y2="60807"/>
                        <a14:foregroundMark x1="79045" y1="65130" x2="79045" y2="65130"/>
                        <a14:foregroundMark x1="80637" y1="68300" x2="80637" y2="68300"/>
                        <a14:foregroundMark x1="82493" y1="72334" x2="82493" y2="72334"/>
                        <a14:foregroundMark x1="84085" y1="77233" x2="84085" y2="77233"/>
                        <a14:foregroundMark x1="89655" y1="87608" x2="89655" y2="87608"/>
                        <a14:foregroundMark x1="76127" y1="87320" x2="76127" y2="87320"/>
                        <a14:foregroundMark x1="69231" y1="91066" x2="69231" y2="91066"/>
                        <a14:foregroundMark x1="74005" y1="88473" x2="74005" y2="88473"/>
                        <a14:foregroundMark x1="63395" y1="91931" x2="63395" y2="91931"/>
                        <a14:foregroundMark x1="56233" y1="93372" x2="56233" y2="93372"/>
                        <a14:foregroundMark x1="61538" y1="86167" x2="61538" y2="86167"/>
                        <a14:foregroundMark x1="57294" y1="97695" x2="57294" y2="97695"/>
                        <a14:foregroundMark x1="48276" y1="91931" x2="48276" y2="91931"/>
                        <a14:foregroundMark x1="40849" y1="90778" x2="40849" y2="90778"/>
                        <a14:foregroundMark x1="35544" y1="89049" x2="35544" y2="89049"/>
                        <a14:foregroundMark x1="12732" y1="93948" x2="12732" y2="93948"/>
                        <a14:foregroundMark x1="17507" y1="93372" x2="17507" y2="93372"/>
                        <a14:foregroundMark x1="8223" y1="87320" x2="8223" y2="87320"/>
                        <a14:foregroundMark x1="18037" y1="87320" x2="18037" y2="87320"/>
                        <a14:foregroundMark x1="7692" y1="87896" x2="7692" y2="87896"/>
                        <a14:foregroundMark x1="6631" y1="86455" x2="6631" y2="86455"/>
                        <a14:foregroundMark x1="54642" y1="68876" x2="54642" y2="68876"/>
                        <a14:foregroundMark x1="50398" y1="44669" x2="50398" y2="44669"/>
                        <a14:foregroundMark x1="50133" y1="39193" x2="50133" y2="39193"/>
                        <a14:foregroundMark x1="54377" y1="44957" x2="54377" y2="44957"/>
                        <a14:foregroundMark x1="55438" y1="47262" x2="55438" y2="47262"/>
                        <a14:foregroundMark x1="54642" y1="53602" x2="54642" y2="53602"/>
                        <a14:foregroundMark x1="55968" y1="61960" x2="55968" y2="61960"/>
                        <a14:foregroundMark x1="54111" y1="69452" x2="54111" y2="69452"/>
                        <a14:foregroundMark x1="55172" y1="76081" x2="55172" y2="76081"/>
                        <a14:foregroundMark x1="54907" y1="82709" x2="54907" y2="82709"/>
                        <a14:foregroundMark x1="11936" y1="81556" x2="20159" y2="82133"/>
                        <a14:foregroundMark x1="15385" y1="91931" x2="15385" y2="91931"/>
                        <a14:foregroundMark x1="23520" y1="92795" x2="25729" y2="92507"/>
                        <a14:foregroundMark x1="12467" y1="94236" x2="23520" y2="92795"/>
                        <a14:foregroundMark x1="30924" y1="92795" x2="51724" y2="93948"/>
                        <a14:foregroundMark x1="25729" y1="92507" x2="30924" y2="92795"/>
                        <a14:foregroundMark x1="27851" y1="57349" x2="27851" y2="57349"/>
                        <a14:foregroundMark x1="21485" y1="51009" x2="21485" y2="51009"/>
                        <a14:foregroundMark x1="47215" y1="31124" x2="47215" y2="31124"/>
                        <a14:foregroundMark x1="45623" y1="36023" x2="45623" y2="36023"/>
                        <a14:foregroundMark x1="6366" y1="87032" x2="6366" y2="87032"/>
                        <a14:foregroundMark x1="6366" y1="87032" x2="6366" y2="87032"/>
                        <a14:foregroundMark x1="43501" y1="44092" x2="43501" y2="44092"/>
                        <a14:foregroundMark x1="53316" y1="41787" x2="53316" y2="41787"/>
                        <a14:foregroundMark x1="55172" y1="42363" x2="53581" y2="42939"/>
                        <a14:foregroundMark x1="51724" y1="43228" x2="48541" y2="45245"/>
                        <a14:foregroundMark x1="44828" y1="43516" x2="46950" y2="43516"/>
                        <a14:foregroundMark x1="55968" y1="43516" x2="55968" y2="43516"/>
                        <a14:foregroundMark x1="10345" y1="87320" x2="10345" y2="87320"/>
                        <a14:foregroundMark x1="51194" y1="24784" x2="51194" y2="24784"/>
                        <a14:foregroundMark x1="49867" y1="25360" x2="49867" y2="25360"/>
                        <a14:foregroundMark x1="24668" y1="94236" x2="24668" y2="94236"/>
                        <a14:foregroundMark x1="26260" y1="93372" x2="26260" y2="93372"/>
                        <a14:foregroundMark x1="25464" y1="93372" x2="25464" y2="93372"/>
                        <a14:foregroundMark x1="50663" y1="92507" x2="50663" y2="92507"/>
                        <a14:foregroundMark x1="49337" y1="24784" x2="49337" y2="24784"/>
                        <a14:foregroundMark x1="50133" y1="24496" x2="50133" y2="24496"/>
                        <a14:foregroundMark x1="52520" y1="43804" x2="52520" y2="43804"/>
                        <a14:backgroundMark x1="47215" y1="40922" x2="47215" y2="40922"/>
                        <a14:backgroundMark x1="27056" y1="91931" x2="27056" y2="91931"/>
                        <a14:backgroundMark x1="19629" y1="90202" x2="19629" y2="90202"/>
                        <a14:backgroundMark x1="15915" y1="92219" x2="15915" y2="92219"/>
                        <a14:backgroundMark x1="40849" y1="91643" x2="40849" y2="91643"/>
                        <a14:backgroundMark x1="30239" y1="92507" x2="30239" y2="92507"/>
                        <a14:backgroundMark x1="26790" y1="92795" x2="26790" y2="92795"/>
                        <a14:backgroundMark x1="25199" y1="92795" x2="25199" y2="92795"/>
                      </a14:backgroundRemoval>
                    </a14:imgEffect>
                  </a14:imgLayer>
                </a14:imgProps>
              </a:ext>
            </a:extLst>
          </a:blip>
          <a:stretch>
            <a:fillRect/>
          </a:stretch>
        </p:blipFill>
        <p:spPr>
          <a:xfrm>
            <a:off x="5455920" y="115582"/>
            <a:ext cx="3227247" cy="2970437"/>
          </a:xfrm>
          <a:prstGeom prst="rect">
            <a:avLst/>
          </a:prstGeom>
        </p:spPr>
      </p:pic>
    </p:spTree>
    <p:extLst>
      <p:ext uri="{BB962C8B-B14F-4D97-AF65-F5344CB8AC3E}">
        <p14:creationId xmlns:p14="http://schemas.microsoft.com/office/powerpoint/2010/main" val="3440445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61DA0D-406B-4379-9F2A-1B5532A53241}"/>
              </a:ext>
            </a:extLst>
          </p:cNvPr>
          <p:cNvSpPr/>
          <p:nvPr/>
        </p:nvSpPr>
        <p:spPr>
          <a:xfrm>
            <a:off x="533400" y="57150"/>
            <a:ext cx="2895600" cy="4572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t>
            </a:r>
            <a:r>
              <a:rPr lang="vi-VN" sz="2400" dirty="0"/>
              <a:t>ơ</a:t>
            </a:r>
            <a:r>
              <a:rPr lang="en-US" sz="2400" dirty="0"/>
              <a:t> </a:t>
            </a:r>
            <a:r>
              <a:rPr lang="en-US" sz="2400" dirty="0" err="1"/>
              <a:t>năng</a:t>
            </a:r>
            <a:endParaRPr lang="en-US" sz="2400" dirty="0"/>
          </a:p>
        </p:txBody>
      </p:sp>
      <p:pic>
        <p:nvPicPr>
          <p:cNvPr id="8" name="Picture 7">
            <a:extLst>
              <a:ext uri="{FF2B5EF4-FFF2-40B4-BE49-F238E27FC236}">
                <a16:creationId xmlns:a16="http://schemas.microsoft.com/office/drawing/2014/main" id="{6860749D-B15C-44DE-AC8E-0C6343CAEBC4}"/>
              </a:ext>
            </a:extLst>
          </p:cNvPr>
          <p:cNvPicPr>
            <a:picLocks noChangeAspect="1"/>
          </p:cNvPicPr>
          <p:nvPr/>
        </p:nvPicPr>
        <p:blipFill>
          <a:blip r:embed="rId2"/>
          <a:stretch>
            <a:fillRect/>
          </a:stretch>
        </p:blipFill>
        <p:spPr>
          <a:xfrm>
            <a:off x="3368040" y="1276350"/>
            <a:ext cx="2819400" cy="2948517"/>
          </a:xfrm>
          <a:prstGeom prst="rect">
            <a:avLst/>
          </a:prstGeom>
        </p:spPr>
      </p:pic>
      <p:sp>
        <p:nvSpPr>
          <p:cNvPr id="6" name="TextBox 5">
            <a:extLst>
              <a:ext uri="{FF2B5EF4-FFF2-40B4-BE49-F238E27FC236}">
                <a16:creationId xmlns:a16="http://schemas.microsoft.com/office/drawing/2014/main" id="{7933E9D3-84D9-4A41-B259-BE8DF1DC750D}"/>
              </a:ext>
            </a:extLst>
          </p:cNvPr>
          <p:cNvSpPr txBox="1"/>
          <p:nvPr/>
        </p:nvSpPr>
        <p:spPr>
          <a:xfrm>
            <a:off x="228600" y="1809750"/>
            <a:ext cx="3531870" cy="1200329"/>
          </a:xfrm>
          <a:prstGeom prst="rect">
            <a:avLst/>
          </a:prstGeom>
          <a:noFill/>
        </p:spPr>
        <p:txBody>
          <a:bodyPr wrap="square" rtlCol="0">
            <a:spAutoFit/>
          </a:bodyPr>
          <a:lstStyle/>
          <a:p>
            <a:r>
              <a:rPr lang="en-US" sz="2400" dirty="0" err="1"/>
              <a:t>Động</a:t>
            </a:r>
            <a:r>
              <a:rPr lang="en-US" sz="2400" dirty="0"/>
              <a:t> </a:t>
            </a:r>
            <a:r>
              <a:rPr lang="en-US" sz="2400" dirty="0" err="1"/>
              <a:t>năng</a:t>
            </a:r>
            <a:r>
              <a:rPr lang="en-US" sz="2400" dirty="0"/>
              <a:t> </a:t>
            </a:r>
            <a:r>
              <a:rPr lang="en-US" sz="2400" dirty="0" err="1"/>
              <a:t>và</a:t>
            </a:r>
            <a:r>
              <a:rPr lang="en-US" sz="2400" dirty="0"/>
              <a:t> </a:t>
            </a:r>
            <a:r>
              <a:rPr lang="en-US" sz="2400" dirty="0" err="1"/>
              <a:t>thế</a:t>
            </a:r>
            <a:r>
              <a:rPr lang="en-US" sz="2400" dirty="0"/>
              <a:t> </a:t>
            </a:r>
            <a:r>
              <a:rPr lang="en-US" sz="2400" dirty="0" err="1"/>
              <a:t>năng</a:t>
            </a:r>
            <a:r>
              <a:rPr lang="en-US" sz="2400" dirty="0"/>
              <a:t> </a:t>
            </a:r>
            <a:r>
              <a:rPr lang="en-US" sz="2400" dirty="0" err="1"/>
              <a:t>của</a:t>
            </a:r>
            <a:r>
              <a:rPr lang="en-US" sz="2400" dirty="0"/>
              <a:t> </a:t>
            </a:r>
            <a:r>
              <a:rPr lang="en-US" sz="2400" dirty="0" err="1"/>
              <a:t>vật</a:t>
            </a:r>
            <a:r>
              <a:rPr lang="en-US" sz="2400" dirty="0"/>
              <a:t> </a:t>
            </a:r>
            <a:r>
              <a:rPr lang="en-US" sz="2400" dirty="0" err="1"/>
              <a:t>nặng</a:t>
            </a:r>
            <a:r>
              <a:rPr lang="en-US" sz="2400" dirty="0"/>
              <a:t> </a:t>
            </a:r>
            <a:r>
              <a:rPr lang="en-US" sz="2400" dirty="0" err="1"/>
              <a:t>có</a:t>
            </a:r>
            <a:r>
              <a:rPr lang="en-US" sz="2400" dirty="0"/>
              <a:t> </a:t>
            </a:r>
            <a:r>
              <a:rPr lang="en-US" sz="2400" dirty="0" err="1"/>
              <a:t>thể</a:t>
            </a:r>
            <a:r>
              <a:rPr lang="en-US" sz="2400" dirty="0"/>
              <a:t> </a:t>
            </a:r>
            <a:r>
              <a:rPr lang="en-US" sz="2400" dirty="0" err="1"/>
              <a:t>chuyển</a:t>
            </a:r>
            <a:r>
              <a:rPr lang="en-US" sz="2400" dirty="0"/>
              <a:t> </a:t>
            </a:r>
            <a:r>
              <a:rPr lang="en-US" sz="2400" dirty="0" err="1"/>
              <a:t>hóa</a:t>
            </a:r>
            <a:r>
              <a:rPr lang="en-US" sz="2400" dirty="0"/>
              <a:t> qua </a:t>
            </a:r>
            <a:r>
              <a:rPr lang="en-US" sz="2400" dirty="0" err="1"/>
              <a:t>lại</a:t>
            </a:r>
            <a:r>
              <a:rPr lang="en-US" sz="2400" dirty="0"/>
              <a:t> </a:t>
            </a:r>
            <a:r>
              <a:rPr lang="en-US" sz="2400" dirty="0" err="1"/>
              <a:t>lẫn</a:t>
            </a:r>
            <a:r>
              <a:rPr lang="en-US" sz="2400" dirty="0"/>
              <a:t> </a:t>
            </a:r>
            <a:r>
              <a:rPr lang="en-US" sz="2400" dirty="0" err="1"/>
              <a:t>nhau</a:t>
            </a:r>
            <a:r>
              <a:rPr lang="en-US" sz="2400" dirty="0"/>
              <a:t>. </a:t>
            </a:r>
          </a:p>
        </p:txBody>
      </p:sp>
      <p:sp>
        <p:nvSpPr>
          <p:cNvPr id="11" name="TextBox 10">
            <a:extLst>
              <a:ext uri="{FF2B5EF4-FFF2-40B4-BE49-F238E27FC236}">
                <a16:creationId xmlns:a16="http://schemas.microsoft.com/office/drawing/2014/main" id="{E8A64D05-FC6C-48CC-9FF5-35072236489F}"/>
              </a:ext>
            </a:extLst>
          </p:cNvPr>
          <p:cNvSpPr txBox="1"/>
          <p:nvPr/>
        </p:nvSpPr>
        <p:spPr>
          <a:xfrm>
            <a:off x="6172200" y="1625084"/>
            <a:ext cx="2971800" cy="1569660"/>
          </a:xfrm>
          <a:prstGeom prst="rect">
            <a:avLst/>
          </a:prstGeom>
          <a:noFill/>
        </p:spPr>
        <p:txBody>
          <a:bodyPr wrap="square" rtlCol="0">
            <a:spAutoFit/>
          </a:bodyPr>
          <a:lstStyle/>
          <a:p>
            <a:r>
              <a:rPr lang="en-US" sz="2400" dirty="0"/>
              <a:t>Đ</a:t>
            </a:r>
            <a:r>
              <a:rPr lang="vi-VN" sz="2400" dirty="0"/>
              <a:t>ộ cao giảm dần vì một phần cơ năng của vật </a:t>
            </a:r>
            <a:r>
              <a:rPr lang="en-US" sz="2400" dirty="0" err="1"/>
              <a:t>giảm</a:t>
            </a:r>
            <a:r>
              <a:rPr lang="en-US" sz="2400" dirty="0"/>
              <a:t> </a:t>
            </a:r>
            <a:r>
              <a:rPr lang="en-US" sz="2400" dirty="0" err="1"/>
              <a:t>dần</a:t>
            </a:r>
            <a:r>
              <a:rPr lang="en-US" sz="2400" dirty="0"/>
              <a:t> do </a:t>
            </a:r>
            <a:r>
              <a:rPr lang="vi-VN" sz="2400" dirty="0"/>
              <a:t>lực cản không khí.</a:t>
            </a:r>
            <a:endParaRPr lang="en-US" sz="2400" dirty="0"/>
          </a:p>
        </p:txBody>
      </p:sp>
    </p:spTree>
    <p:extLst>
      <p:ext uri="{BB962C8B-B14F-4D97-AF65-F5344CB8AC3E}">
        <p14:creationId xmlns:p14="http://schemas.microsoft.com/office/powerpoint/2010/main" val="1254074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61DA0D-406B-4379-9F2A-1B5532A53241}"/>
              </a:ext>
            </a:extLst>
          </p:cNvPr>
          <p:cNvSpPr/>
          <p:nvPr/>
        </p:nvSpPr>
        <p:spPr>
          <a:xfrm>
            <a:off x="533400" y="57150"/>
            <a:ext cx="2895600" cy="4572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t>
            </a:r>
            <a:r>
              <a:rPr lang="vi-VN" sz="2400" dirty="0"/>
              <a:t>ơ</a:t>
            </a:r>
            <a:r>
              <a:rPr lang="en-US" sz="2400" dirty="0"/>
              <a:t> </a:t>
            </a:r>
            <a:r>
              <a:rPr lang="en-US" sz="2400" dirty="0" err="1"/>
              <a:t>năng</a:t>
            </a:r>
            <a:endParaRPr lang="en-US" sz="2400" dirty="0"/>
          </a:p>
        </p:txBody>
      </p:sp>
      <p:sp>
        <p:nvSpPr>
          <p:cNvPr id="6" name="TextBox 5">
            <a:extLst>
              <a:ext uri="{FF2B5EF4-FFF2-40B4-BE49-F238E27FC236}">
                <a16:creationId xmlns:a16="http://schemas.microsoft.com/office/drawing/2014/main" id="{7933E9D3-84D9-4A41-B259-BE8DF1DC750D}"/>
              </a:ext>
            </a:extLst>
          </p:cNvPr>
          <p:cNvSpPr txBox="1"/>
          <p:nvPr/>
        </p:nvSpPr>
        <p:spPr>
          <a:xfrm>
            <a:off x="510540" y="971550"/>
            <a:ext cx="4267200" cy="3785652"/>
          </a:xfrm>
          <a:prstGeom prst="rect">
            <a:avLst/>
          </a:prstGeom>
          <a:noFill/>
        </p:spPr>
        <p:txBody>
          <a:bodyPr wrap="square" rtlCol="0">
            <a:spAutoFit/>
          </a:bodyPr>
          <a:lstStyle/>
          <a:p>
            <a:r>
              <a:rPr lang="vi-VN" sz="2400" dirty="0"/>
              <a:t>Một em bé có khối lượng 25 kg bắt đầu trượt từ đỉnh cầu trượt có độ cao 1,6 m so với mặt đất với tốc độ ban đầu bằng không. Chọn gốc thế năng tại mặt đất.</a:t>
            </a:r>
          </a:p>
          <a:p>
            <a:r>
              <a:rPr lang="vi-VN" sz="2400" dirty="0"/>
              <a:t>a) Tính cơ năng của em bé tại đỉnh cầu trượt.</a:t>
            </a:r>
            <a:br>
              <a:rPr lang="vi-VN" sz="2400" dirty="0"/>
            </a:br>
            <a:r>
              <a:rPr lang="vi-VN" sz="2400" dirty="0"/>
              <a:t>b) Động năng và thế năng của em bé thay đổi như thế nào trong quá trình trượt xuống?</a:t>
            </a:r>
          </a:p>
        </p:txBody>
      </p:sp>
      <p:pic>
        <p:nvPicPr>
          <p:cNvPr id="8196" name="Picture 4" descr="Cầu Trượt Hình ảnh PNG | Vector Và Các Tập Tin PSD | Tải Về Miễn Phí Trên  Pngtree">
            <a:extLst>
              <a:ext uri="{FF2B5EF4-FFF2-40B4-BE49-F238E27FC236}">
                <a16:creationId xmlns:a16="http://schemas.microsoft.com/office/drawing/2014/main" id="{338421CE-5D32-4479-819E-481A5288E1D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667" b="99167" l="278" r="99722">
                        <a14:foregroundMark x1="35000" y1="52222" x2="23611" y2="65278"/>
                        <a14:foregroundMark x1="30000" y1="44722" x2="30000" y2="44722"/>
                        <a14:foregroundMark x1="29444" y1="44722" x2="29444" y2="44722"/>
                        <a14:foregroundMark x1="45000" y1="50278" x2="37222" y2="44444"/>
                        <a14:foregroundMark x1="26667" y1="43889" x2="40556" y2="47778"/>
                        <a14:foregroundMark x1="40556" y1="47778" x2="40556" y2="47778"/>
                        <a14:foregroundMark x1="18333" y1="53333" x2="18333" y2="53333"/>
                        <a14:foregroundMark x1="21667" y1="51111" x2="21667" y2="51111"/>
                        <a14:foregroundMark x1="27222" y1="52222" x2="19722" y2="50556"/>
                        <a14:foregroundMark x1="15000" y1="51111" x2="15000" y2="51111"/>
                        <a14:foregroundMark x1="85278" y1="58889" x2="95278" y2="68611"/>
                        <a14:foregroundMark x1="95278" y1="68611" x2="97222" y2="72222"/>
                        <a14:foregroundMark x1="96111" y1="74444" x2="15833" y2="77778"/>
                        <a14:foregroundMark x1="15833" y1="77778" x2="15278" y2="78056"/>
                        <a14:foregroundMark x1="73611" y1="84722" x2="556" y2="92222"/>
                        <a14:foregroundMark x1="65278" y1="85556" x2="17222" y2="99167"/>
                        <a14:foregroundMark x1="38333" y1="76667" x2="25833" y2="83611"/>
                        <a14:foregroundMark x1="25833" y1="83611" x2="12222" y2="84444"/>
                        <a14:foregroundMark x1="3056" y1="78333" x2="19722" y2="73333"/>
                        <a14:foregroundMark x1="15833" y1="73611" x2="15833" y2="73611"/>
                        <a14:foregroundMark x1="12778" y1="70000" x2="16111" y2="70000"/>
                        <a14:foregroundMark x1="20000" y1="78333" x2="35000" y2="80278"/>
                        <a14:foregroundMark x1="69444" y1="77778" x2="45000" y2="82222"/>
                        <a14:foregroundMark x1="68333" y1="76389" x2="78611" y2="92222"/>
                        <a14:foregroundMark x1="78611" y1="92222" x2="82222" y2="94444"/>
                        <a14:foregroundMark x1="89167" y1="87222" x2="52778" y2="98611"/>
                        <a14:foregroundMark x1="52778" y1="98611" x2="50556" y2="98611"/>
                        <a14:foregroundMark x1="97222" y1="85833" x2="58889" y2="92778"/>
                        <a14:foregroundMark x1="58889" y1="92778" x2="50556" y2="93056"/>
                        <a14:foregroundMark x1="88056" y1="78056" x2="74167" y2="81667"/>
                        <a14:foregroundMark x1="74167" y1="81667" x2="59722" y2="70278"/>
                        <a14:foregroundMark x1="59722" y1="70278" x2="59722" y2="69444"/>
                        <a14:foregroundMark x1="73889" y1="58056" x2="86111" y2="72222"/>
                        <a14:foregroundMark x1="86111" y1="72222" x2="75556" y2="81389"/>
                        <a14:foregroundMark x1="75556" y1="81389" x2="71667" y2="80000"/>
                        <a14:foregroundMark x1="69722" y1="73611" x2="70278" y2="79444"/>
                        <a14:foregroundMark x1="50000" y1="75556" x2="81667" y2="71389"/>
                        <a14:foregroundMark x1="60278" y1="69167" x2="73889" y2="69167"/>
                        <a14:foregroundMark x1="48333" y1="67222" x2="61667" y2="67222"/>
                        <a14:foregroundMark x1="46667" y1="66389" x2="65556" y2="64444"/>
                        <a14:foregroundMark x1="65556" y1="64444" x2="69167" y2="64444"/>
                        <a14:foregroundMark x1="90556" y1="84722" x2="72778" y2="94722"/>
                        <a14:foregroundMark x1="72222" y1="93333" x2="56944" y2="95833"/>
                        <a14:foregroundMark x1="56944" y1="95833" x2="56389" y2="95556"/>
                        <a14:foregroundMark x1="38611" y1="95278" x2="31111" y2="98333"/>
                        <a14:foregroundMark x1="278" y1="98889" x2="72778" y2="99167"/>
                        <a14:foregroundMark x1="64167" y1="95000" x2="68333" y2="96944"/>
                        <a14:foregroundMark x1="79167" y1="95000" x2="93056" y2="90278"/>
                        <a14:foregroundMark x1="93056" y1="90278" x2="99444" y2="74444"/>
                        <a14:foregroundMark x1="99444" y1="74444" x2="95556" y2="65278"/>
                        <a14:foregroundMark x1="92222" y1="7778" x2="92222" y2="8611"/>
                        <a14:foregroundMark x1="80278" y1="10556" x2="87222" y2="16111"/>
                        <a14:foregroundMark x1="17222" y1="69722" x2="23889" y2="70278"/>
                        <a14:foregroundMark x1="80833" y1="13333" x2="71667" y2="9444"/>
                        <a14:foregroundMark x1="74722" y1="8056" x2="84167" y2="18611"/>
                        <a14:foregroundMark x1="84167" y1="18611" x2="88611" y2="20556"/>
                        <a14:foregroundMark x1="90556" y1="20278" x2="84444" y2="8889"/>
                        <a14:foregroundMark x1="77222" y1="6667" x2="70556" y2="16111"/>
                        <a14:foregroundMark x1="80556" y1="8611" x2="66111" y2="8889"/>
                        <a14:foregroundMark x1="66111" y1="8889" x2="67222" y2="9167"/>
                        <a14:foregroundMark x1="80833" y1="5278" x2="75833" y2="7778"/>
                        <a14:foregroundMark x1="80000" y1="7500" x2="85556" y2="4722"/>
                        <a14:foregroundMark x1="79167" y1="4722" x2="73889" y2="4722"/>
                        <a14:foregroundMark x1="80278" y1="3333" x2="69444" y2="3889"/>
                        <a14:foregroundMark x1="73889" y1="2222" x2="75278" y2="4444"/>
                        <a14:foregroundMark x1="95833" y1="7778" x2="95833" y2="7778"/>
                        <a14:foregroundMark x1="93889" y1="59167" x2="99722" y2="64444"/>
                        <a14:foregroundMark x1="7500" y1="71111" x2="7500" y2="71111"/>
                        <a14:foregroundMark x1="6944" y1="72778" x2="2500" y2="75000"/>
                        <a14:foregroundMark x1="95556" y1="55833" x2="99722" y2="58889"/>
                        <a14:foregroundMark x1="72778" y1="28889" x2="59722" y2="32778"/>
                      </a14:backgroundRemoval>
                    </a14:imgEffect>
                  </a14:imgLayer>
                </a14:imgProps>
              </a:ext>
              <a:ext uri="{28A0092B-C50C-407E-A947-70E740481C1C}">
                <a14:useLocalDpi xmlns:a14="http://schemas.microsoft.com/office/drawing/2010/main" val="0"/>
              </a:ext>
            </a:extLst>
          </a:blip>
          <a:srcRect/>
          <a:stretch>
            <a:fillRect/>
          </a:stretch>
        </p:blipFill>
        <p:spPr bwMode="auto">
          <a:xfrm>
            <a:off x="5029200" y="1047750"/>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AF8FB67-F64F-4F08-9DC4-6A5958F5D36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222" b="90000" l="10000" r="90000">
                        <a14:foregroundMark x1="32778" y1="63889" x2="34000" y2="66333"/>
                        <a14:foregroundMark x1="46778" y1="83111" x2="49222" y2="85444"/>
                        <a14:foregroundMark x1="65667" y1="72556" x2="69667" y2="71556"/>
                        <a14:foregroundMark x1="77556" y1="53667" x2="77111" y2="53667"/>
                        <a14:foregroundMark x1="74000" y1="49667" x2="77000" y2="49667"/>
                        <a14:foregroundMark x1="82000" y1="50111" x2="76222" y2="49889"/>
                        <a14:foregroundMark x1="24556" y1="53000" x2="35333" y2="55000"/>
                        <a14:foregroundMark x1="59778" y1="76778" x2="62111" y2="76111"/>
                        <a14:foregroundMark x1="51222" y1="12889" x2="59667" y2="14111"/>
                        <a14:foregroundMark x1="58889" y1="11889" x2="54444" y2="9222"/>
                        <a14:foregroundMark x1="46000" y1="11556" x2="42111" y2="14333"/>
                        <a14:foregroundMark x1="40667" y1="12889" x2="36667" y2="15667"/>
                        <a14:foregroundMark x1="36111" y1="15556" x2="30889" y2="20889"/>
                        <a14:foregroundMark x1="36333" y1="15111" x2="43889" y2="11444"/>
                        <a14:foregroundMark x1="51667" y1="10333" x2="41000" y2="11444"/>
                        <a14:foregroundMark x1="41000" y1="11444" x2="34556" y2="15444"/>
                      </a14:backgroundRemoval>
                    </a14:imgEffect>
                  </a14:imgLayer>
                </a14:imgProps>
              </a:ext>
            </a:extLst>
          </a:blip>
          <a:stretch>
            <a:fillRect/>
          </a:stretch>
        </p:blipFill>
        <p:spPr>
          <a:xfrm rot="1618976">
            <a:off x="4215765" y="169547"/>
            <a:ext cx="1123950" cy="1123950"/>
          </a:xfrm>
          <a:prstGeom prst="rect">
            <a:avLst/>
          </a:prstGeom>
        </p:spPr>
      </p:pic>
    </p:spTree>
    <p:extLst>
      <p:ext uri="{BB962C8B-B14F-4D97-AF65-F5344CB8AC3E}">
        <p14:creationId xmlns:p14="http://schemas.microsoft.com/office/powerpoint/2010/main" val="898524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61DA0D-406B-4379-9F2A-1B5532A53241}"/>
              </a:ext>
            </a:extLst>
          </p:cNvPr>
          <p:cNvSpPr/>
          <p:nvPr/>
        </p:nvSpPr>
        <p:spPr>
          <a:xfrm>
            <a:off x="533400" y="57150"/>
            <a:ext cx="2895600" cy="4572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t>
            </a:r>
            <a:r>
              <a:rPr lang="vi-VN" sz="2400" dirty="0"/>
              <a:t>ơ</a:t>
            </a:r>
            <a:r>
              <a:rPr lang="en-US" sz="2400" dirty="0"/>
              <a:t> </a:t>
            </a:r>
            <a:r>
              <a:rPr lang="en-US" sz="2400" dirty="0" err="1"/>
              <a:t>năng</a:t>
            </a:r>
            <a:endParaRPr lang="en-US" sz="2400" dirty="0"/>
          </a:p>
        </p:txBody>
      </p:sp>
      <p:sp>
        <p:nvSpPr>
          <p:cNvPr id="6" name="TextBox 5">
            <a:extLst>
              <a:ext uri="{FF2B5EF4-FFF2-40B4-BE49-F238E27FC236}">
                <a16:creationId xmlns:a16="http://schemas.microsoft.com/office/drawing/2014/main" id="{7933E9D3-84D9-4A41-B259-BE8DF1DC750D}"/>
              </a:ext>
            </a:extLst>
          </p:cNvPr>
          <p:cNvSpPr txBox="1"/>
          <p:nvPr/>
        </p:nvSpPr>
        <p:spPr>
          <a:xfrm>
            <a:off x="609600" y="1807289"/>
            <a:ext cx="3962400" cy="173664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vi-VN" sz="2400" dirty="0"/>
              <a:t>Giải thích vì sao để nhảy được xa, người ta cần chạy lấy đà đủ nhanh và bật cao tại vị trí giậm nhảy.</a:t>
            </a:r>
          </a:p>
        </p:txBody>
      </p:sp>
      <p:pic>
        <p:nvPicPr>
          <p:cNvPr id="1028" name="Picture 4" descr="Nhảy Xa Là Gì? Nhảy Xa Có Mấy Giai Đoạn? Luật Nhảy Xa Như Thế Nào">
            <a:extLst>
              <a:ext uri="{FF2B5EF4-FFF2-40B4-BE49-F238E27FC236}">
                <a16:creationId xmlns:a16="http://schemas.microsoft.com/office/drawing/2014/main" id="{99B438D3-78C4-4235-94D7-CD31C9179F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69" r="3276"/>
          <a:stretch/>
        </p:blipFill>
        <p:spPr bwMode="auto">
          <a:xfrm>
            <a:off x="5029200" y="1276350"/>
            <a:ext cx="3962400" cy="2301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E57BCD7-842E-4D27-B6C0-B92280AB1B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222" b="90000" l="10000" r="90000">
                        <a14:foregroundMark x1="32778" y1="63889" x2="34000" y2="66333"/>
                        <a14:foregroundMark x1="46778" y1="83111" x2="49222" y2="85444"/>
                        <a14:foregroundMark x1="65667" y1="72556" x2="69667" y2="71556"/>
                        <a14:foregroundMark x1="77556" y1="53667" x2="77111" y2="53667"/>
                        <a14:foregroundMark x1="74000" y1="49667" x2="77000" y2="49667"/>
                        <a14:foregroundMark x1="82000" y1="50111" x2="76222" y2="49889"/>
                        <a14:foregroundMark x1="24556" y1="53000" x2="35333" y2="55000"/>
                        <a14:foregroundMark x1="59778" y1="76778" x2="62111" y2="76111"/>
                        <a14:foregroundMark x1="51222" y1="12889" x2="59667" y2="14111"/>
                        <a14:foregroundMark x1="58889" y1="11889" x2="54444" y2="9222"/>
                        <a14:foregroundMark x1="46000" y1="11556" x2="42111" y2="14333"/>
                        <a14:foregroundMark x1="40667" y1="12889" x2="36667" y2="15667"/>
                        <a14:foregroundMark x1="36111" y1="15556" x2="30889" y2="20889"/>
                        <a14:foregroundMark x1="36333" y1="15111" x2="43889" y2="11444"/>
                        <a14:foregroundMark x1="51667" y1="10333" x2="41000" y2="11444"/>
                        <a14:foregroundMark x1="41000" y1="11444" x2="34556" y2="15444"/>
                      </a14:backgroundRemoval>
                    </a14:imgEffect>
                  </a14:imgLayer>
                </a14:imgProps>
              </a:ext>
            </a:extLst>
          </a:blip>
          <a:stretch>
            <a:fillRect/>
          </a:stretch>
        </p:blipFill>
        <p:spPr>
          <a:xfrm rot="20931886">
            <a:off x="228600" y="1123950"/>
            <a:ext cx="1123950" cy="1123950"/>
          </a:xfrm>
          <a:prstGeom prst="rect">
            <a:avLst/>
          </a:prstGeom>
        </p:spPr>
      </p:pic>
    </p:spTree>
    <p:extLst>
      <p:ext uri="{BB962C8B-B14F-4D97-AF65-F5344CB8AC3E}">
        <p14:creationId xmlns:p14="http://schemas.microsoft.com/office/powerpoint/2010/main" val="49392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61DA0D-406B-4379-9F2A-1B5532A53241}"/>
              </a:ext>
            </a:extLst>
          </p:cNvPr>
          <p:cNvSpPr/>
          <p:nvPr/>
        </p:nvSpPr>
        <p:spPr>
          <a:xfrm>
            <a:off x="533400" y="57150"/>
            <a:ext cx="2895600" cy="4572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t>
            </a:r>
            <a:r>
              <a:rPr lang="vi-VN" sz="2400" dirty="0"/>
              <a:t>ơ</a:t>
            </a:r>
            <a:r>
              <a:rPr lang="en-US" sz="2400" dirty="0"/>
              <a:t> </a:t>
            </a:r>
            <a:r>
              <a:rPr lang="en-US" sz="2400" dirty="0" err="1"/>
              <a:t>năng</a:t>
            </a:r>
            <a:endParaRPr lang="en-US" sz="2400" dirty="0"/>
          </a:p>
        </p:txBody>
      </p:sp>
      <p:sp>
        <p:nvSpPr>
          <p:cNvPr id="6" name="TextBox 5">
            <a:extLst>
              <a:ext uri="{FF2B5EF4-FFF2-40B4-BE49-F238E27FC236}">
                <a16:creationId xmlns:a16="http://schemas.microsoft.com/office/drawing/2014/main" id="{7933E9D3-84D9-4A41-B259-BE8DF1DC750D}"/>
              </a:ext>
            </a:extLst>
          </p:cNvPr>
          <p:cNvSpPr txBox="1"/>
          <p:nvPr/>
        </p:nvSpPr>
        <p:spPr>
          <a:xfrm>
            <a:off x="381000" y="1123950"/>
            <a:ext cx="4495800" cy="3416320"/>
          </a:xfrm>
          <a:prstGeom prst="roundRect">
            <a:avLst>
              <a:gd name="adj" fmla="val 0"/>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vi-VN" sz="2400" b="1" dirty="0"/>
              <a:t>Giai đoạn 1: </a:t>
            </a:r>
            <a:r>
              <a:rPr lang="vi-VN" sz="2400" dirty="0"/>
              <a:t>Cần chạy đà đủ nhanh để khởi tạo tốc độ, khi đó cơ thể có động năng.</a:t>
            </a:r>
            <a:endParaRPr lang="en-US" sz="2400" dirty="0"/>
          </a:p>
          <a:p>
            <a:r>
              <a:rPr lang="vi-VN" sz="2400" b="1" dirty="0"/>
              <a:t>Giai đoạn 2: </a:t>
            </a:r>
            <a:r>
              <a:rPr lang="vi-VN" sz="2400" dirty="0"/>
              <a:t>Sau đó bật cao để chuyển hóa toàn bộ động năng thành thế năng.</a:t>
            </a:r>
            <a:endParaRPr lang="en-US" sz="2400" dirty="0"/>
          </a:p>
          <a:p>
            <a:r>
              <a:rPr lang="vi-VN" sz="2400" b="1" dirty="0"/>
              <a:t>Giai đoạn 3: </a:t>
            </a:r>
            <a:r>
              <a:rPr lang="vi-VN" sz="2400" dirty="0"/>
              <a:t>Khi rơi xuống đất, thế năng sẽ chuyển đổi trở lại thành động năng.</a:t>
            </a:r>
          </a:p>
        </p:txBody>
      </p:sp>
      <p:pic>
        <p:nvPicPr>
          <p:cNvPr id="1028" name="Picture 4" descr="Nhảy Xa Là Gì? Nhảy Xa Có Mấy Giai Đoạn? Luật Nhảy Xa Như Thế Nào">
            <a:extLst>
              <a:ext uri="{FF2B5EF4-FFF2-40B4-BE49-F238E27FC236}">
                <a16:creationId xmlns:a16="http://schemas.microsoft.com/office/drawing/2014/main" id="{99B438D3-78C4-4235-94D7-CD31C9179F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69" r="3276"/>
          <a:stretch/>
        </p:blipFill>
        <p:spPr bwMode="auto">
          <a:xfrm>
            <a:off x="5029200" y="1276350"/>
            <a:ext cx="3962400" cy="230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04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3D3790-F8F6-4DB5-8F0B-9C4CB39921B1}"/>
              </a:ext>
            </a:extLst>
          </p:cNvPr>
          <p:cNvSpPr/>
          <p:nvPr/>
        </p:nvSpPr>
        <p:spPr>
          <a:xfrm>
            <a:off x="76200" y="133350"/>
            <a:ext cx="274320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7019E40B-ABB1-4765-8D75-8B0EE5C63DD8}"/>
              </a:ext>
            </a:extLst>
          </p:cNvPr>
          <p:cNvSpPr txBox="1"/>
          <p:nvPr/>
        </p:nvSpPr>
        <p:spPr>
          <a:xfrm>
            <a:off x="2308860" y="133350"/>
            <a:ext cx="4572000" cy="707886"/>
          </a:xfrm>
          <a:prstGeom prst="rect">
            <a:avLst/>
          </a:prstGeom>
          <a:noFill/>
        </p:spPr>
        <p:txBody>
          <a:bodyPr wrap="square" rtlCol="0">
            <a:spAutoFit/>
          </a:bodyPr>
          <a:lstStyle/>
          <a:p>
            <a:pPr algn="ctr"/>
            <a:r>
              <a:rPr lang="en-US" sz="4000" b="1" dirty="0" err="1">
                <a:solidFill>
                  <a:srgbClr val="00B050"/>
                </a:solidFill>
              </a:rPr>
              <a:t>Bài</a:t>
            </a:r>
            <a:r>
              <a:rPr lang="en-US" sz="4000" b="1" dirty="0">
                <a:solidFill>
                  <a:srgbClr val="00B050"/>
                </a:solidFill>
              </a:rPr>
              <a:t> 3: C</a:t>
            </a:r>
            <a:r>
              <a:rPr lang="vi-VN" sz="4000" b="1" dirty="0">
                <a:solidFill>
                  <a:srgbClr val="00B050"/>
                </a:solidFill>
              </a:rPr>
              <a:t>ơ</a:t>
            </a:r>
            <a:r>
              <a:rPr lang="en-US" sz="4000" b="1" dirty="0">
                <a:solidFill>
                  <a:srgbClr val="00B050"/>
                </a:solidFill>
              </a:rPr>
              <a:t> </a:t>
            </a:r>
            <a:r>
              <a:rPr lang="en-US" sz="4000" b="1" dirty="0" err="1">
                <a:solidFill>
                  <a:srgbClr val="00B050"/>
                </a:solidFill>
              </a:rPr>
              <a:t>năng</a:t>
            </a:r>
            <a:endParaRPr lang="en-US" sz="4000" b="1" dirty="0">
              <a:solidFill>
                <a:srgbClr val="00B050"/>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58FD674-FF2D-4B37-B2D0-12301CA31715}"/>
                  </a:ext>
                </a:extLst>
              </p:cNvPr>
              <p:cNvSpPr txBox="1"/>
              <p:nvPr/>
            </p:nvSpPr>
            <p:spPr>
              <a:xfrm>
                <a:off x="838200" y="993873"/>
                <a:ext cx="7848600" cy="4016277"/>
              </a:xfrm>
              <a:prstGeom prst="round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 </a:t>
                </a:r>
                <a:r>
                  <a:rPr lang="vi-VN" sz="2800" dirty="0"/>
                  <a:t>Động năng và thế năng có thể chuyển hóa qua lại lẫn nhau.Tổng động năng và thế năng được gọi là </a:t>
                </a:r>
                <a:r>
                  <a:rPr lang="vi-VN" sz="2800" dirty="0">
                    <a:solidFill>
                      <a:srgbClr val="FF0000"/>
                    </a:solidFill>
                  </a:rPr>
                  <a:t>cơ năng</a:t>
                </a:r>
                <a:r>
                  <a:rPr lang="vi-VN" sz="2800" dirty="0"/>
                  <a:t> của vật.</a:t>
                </a:r>
                <a:endParaRPr lang="en-US" sz="2800" dirty="0"/>
              </a:p>
              <a:p>
                <a:r>
                  <a:rPr lang="en-US" sz="2800" dirty="0"/>
                  <a:t>- C</a:t>
                </a:r>
                <a:r>
                  <a:rPr lang="vi-VN" sz="2800" dirty="0"/>
                  <a:t>ông thức:</a:t>
                </a:r>
                <a:r>
                  <a:rPr lang="en-US" sz="2400" dirty="0"/>
                  <a:t>W</a:t>
                </a:r>
                <a:r>
                  <a:rPr lang="en-US" sz="2400" baseline="-25000" dirty="0"/>
                  <a:t>C</a:t>
                </a:r>
                <a:r>
                  <a:rPr lang="en-US" sz="2400" dirty="0"/>
                  <a:t> = </a:t>
                </a:r>
                <a:r>
                  <a:rPr lang="en-US" sz="2400" dirty="0" err="1"/>
                  <a:t>W</a:t>
                </a:r>
                <a:r>
                  <a:rPr lang="en-US" sz="2400" baseline="-25000" dirty="0" err="1"/>
                  <a:t>đ</a:t>
                </a:r>
                <a:r>
                  <a:rPr lang="en-US" sz="2400" dirty="0"/>
                  <a:t> + </a:t>
                </a:r>
                <a:r>
                  <a:rPr lang="en-US" sz="2400" dirty="0" err="1"/>
                  <a:t>W</a:t>
                </a:r>
                <a:r>
                  <a:rPr lang="en-US" sz="2400" baseline="-25000" dirty="0" err="1"/>
                  <a:t>t</a:t>
                </a:r>
                <a:r>
                  <a:rPr lang="en-US" sz="2400" dirty="0"/>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oMath>
                </a14:m>
                <a:r>
                  <a:rPr lang="en-US" sz="2400" dirty="0" err="1"/>
                  <a:t>mv</a:t>
                </a:r>
                <a:r>
                  <a:rPr lang="en-US" sz="2400" baseline="30000" dirty="0" err="1"/>
                  <a:t>2</a:t>
                </a:r>
                <a:r>
                  <a:rPr lang="en-US" sz="2400" baseline="30000" dirty="0"/>
                  <a:t> </a:t>
                </a:r>
                <a:r>
                  <a:rPr lang="en-US" sz="2400" dirty="0"/>
                  <a:t>+ </a:t>
                </a:r>
                <a:r>
                  <a:rPr lang="en-US" sz="2400" dirty="0" err="1"/>
                  <a:t>P.h</a:t>
                </a:r>
                <a:endParaRPr lang="en-US" sz="2400" dirty="0"/>
              </a:p>
              <a:p>
                <a:r>
                  <a:rPr lang="en-US" sz="2800" dirty="0"/>
                  <a:t>- </a:t>
                </a:r>
                <a:r>
                  <a:rPr lang="vi-VN" sz="2800" dirty="0"/>
                  <a:t>Nếu cơ năng của vật không chuyển hóa thành dạng năng lượng khác thì tổng động năng và thế năng của vật luôn không đổi, cơ năng của vật được bảo toàn.</a:t>
                </a:r>
              </a:p>
            </p:txBody>
          </p:sp>
        </mc:Choice>
        <mc:Fallback xmlns="">
          <p:sp>
            <p:nvSpPr>
              <p:cNvPr id="5" name="TextBox 4">
                <a:extLst>
                  <a:ext uri="{FF2B5EF4-FFF2-40B4-BE49-F238E27FC236}">
                    <a16:creationId xmlns:a16="http://schemas.microsoft.com/office/drawing/2014/main" id="{958FD674-FF2D-4B37-B2D0-12301CA31715}"/>
                  </a:ext>
                </a:extLst>
              </p:cNvPr>
              <p:cNvSpPr txBox="1">
                <a:spLocks noRot="1" noChangeAspect="1" noMove="1" noResize="1" noEditPoints="1" noAdjustHandles="1" noChangeArrowheads="1" noChangeShapeType="1" noTextEdit="1"/>
              </p:cNvSpPr>
              <p:nvPr/>
            </p:nvSpPr>
            <p:spPr>
              <a:xfrm>
                <a:off x="838200" y="993873"/>
                <a:ext cx="7848600" cy="4016277"/>
              </a:xfrm>
              <a:prstGeom prst="roundRect">
                <a:avLst/>
              </a:prstGeom>
              <a:blipFill>
                <a:blip r:embed="rId2"/>
                <a:stretch>
                  <a:fillRect/>
                </a:stretch>
              </a:blipFill>
              <a:ln w="19050"/>
            </p:spPr>
            <p:txBody>
              <a:bodyPr/>
              <a:lstStyle/>
              <a:p>
                <a:r>
                  <a:rPr lang="en-US">
                    <a:noFill/>
                  </a:rPr>
                  <a:t> </a:t>
                </a:r>
              </a:p>
            </p:txBody>
          </p:sp>
        </mc:Fallback>
      </mc:AlternateContent>
      <p:pic>
        <p:nvPicPr>
          <p:cNvPr id="6" name="Picture 5">
            <a:extLst>
              <a:ext uri="{FF2B5EF4-FFF2-40B4-BE49-F238E27FC236}">
                <a16:creationId xmlns:a16="http://schemas.microsoft.com/office/drawing/2014/main" id="{C5374F08-884B-41C8-B040-B2EADAC3D14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4419" y1="32093" x2="30116" y2="35581"/>
                        <a14:foregroundMark x1="34186" y1="79884" x2="34186" y2="79884"/>
                        <a14:foregroundMark x1="44535" y1="79651" x2="44535" y2="79651"/>
                        <a14:foregroundMark x1="58023" y1="79535" x2="58023" y2="79535"/>
                      </a14:backgroundRemoval>
                    </a14:imgEffect>
                  </a14:imgLayer>
                </a14:imgProps>
              </a:ext>
            </a:extLst>
          </a:blip>
          <a:stretch>
            <a:fillRect/>
          </a:stretch>
        </p:blipFill>
        <p:spPr>
          <a:xfrm>
            <a:off x="466725" y="460473"/>
            <a:ext cx="1066800" cy="1066800"/>
          </a:xfrm>
          <a:prstGeom prst="rect">
            <a:avLst/>
          </a:prstGeom>
        </p:spPr>
      </p:pic>
      <p:pic>
        <p:nvPicPr>
          <p:cNvPr id="2050" name="Picture 2" descr="Hình ảnh Hai Cây Bút được đặt Trên Một Chồng Vở Dày PNG , Sổ Tay, Trang  Bìa, Nội Dung PNG miễn phí tải tập tin PSDComment và Vector">
            <a:extLst>
              <a:ext uri="{FF2B5EF4-FFF2-40B4-BE49-F238E27FC236}">
                <a16:creationId xmlns:a16="http://schemas.microsoft.com/office/drawing/2014/main" id="{BDDC3D1E-3916-49DF-9496-6F1FCBBF216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467600" y="3705225"/>
            <a:ext cx="159067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807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8"/>
          <p:cNvSpPr txBox="1"/>
          <p:nvPr/>
        </p:nvSpPr>
        <p:spPr>
          <a:xfrm>
            <a:off x="2057400" y="2571750"/>
            <a:ext cx="4343400" cy="830997"/>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Yeseva One" panose="00000500000000000000" pitchFamily="2" charset="0"/>
                <a:ea typeface="Yu Gothic" panose="020B0400000000000000" pitchFamily="34" charset="-128"/>
              </a:rPr>
              <a:t>    </a:t>
            </a:r>
            <a:r>
              <a:rPr lang="en-US" altLang="zh-CN" sz="4800" dirty="0" err="1">
                <a:solidFill>
                  <a:schemeClr val="tx1">
                    <a:lumMod val="85000"/>
                    <a:lumOff val="15000"/>
                  </a:schemeClr>
                </a:solidFill>
                <a:latin typeface="Yeseva One" panose="00000500000000000000" pitchFamily="2" charset="0"/>
                <a:ea typeface="Yu Gothic" panose="020B0400000000000000" pitchFamily="34" charset="-128"/>
              </a:rPr>
              <a:t>Cơ</a:t>
            </a:r>
            <a:r>
              <a:rPr lang="en-US" altLang="zh-CN" sz="4800" dirty="0">
                <a:solidFill>
                  <a:schemeClr val="tx1">
                    <a:lumMod val="85000"/>
                    <a:lumOff val="15000"/>
                  </a:schemeClr>
                </a:solidFill>
                <a:latin typeface="Yeseva One" panose="00000500000000000000" pitchFamily="2" charset="0"/>
                <a:ea typeface="Yu Gothic" panose="020B0400000000000000" pitchFamily="34" charset="-128"/>
              </a:rPr>
              <a:t> </a:t>
            </a:r>
            <a:r>
              <a:rPr lang="en-US" altLang="zh-CN" sz="4800" dirty="0" err="1">
                <a:solidFill>
                  <a:schemeClr val="tx1">
                    <a:lumMod val="85000"/>
                    <a:lumOff val="15000"/>
                  </a:schemeClr>
                </a:solidFill>
                <a:latin typeface="Yeseva One" panose="00000500000000000000" pitchFamily="2" charset="0"/>
                <a:ea typeface="Yu Gothic" panose="020B0400000000000000" pitchFamily="34" charset="-128"/>
              </a:rPr>
              <a:t>năng</a:t>
            </a:r>
            <a:endParaRPr lang="zh-CN" altLang="en-US" sz="4400" dirty="0">
              <a:solidFill>
                <a:schemeClr val="tx1">
                  <a:lumMod val="85000"/>
                  <a:lumOff val="15000"/>
                </a:schemeClr>
              </a:solidFill>
              <a:latin typeface="Yeseva One" panose="00000500000000000000" pitchFamily="2" charset="0"/>
              <a:ea typeface="Yu Gothic" panose="020B0400000000000000" pitchFamily="34" charset="-128"/>
            </a:endParaRPr>
          </a:p>
        </p:txBody>
      </p:sp>
      <p:sp>
        <p:nvSpPr>
          <p:cNvPr id="12" name="文本框 11"/>
          <p:cNvSpPr txBox="1"/>
          <p:nvPr/>
        </p:nvSpPr>
        <p:spPr>
          <a:xfrm>
            <a:off x="3665398" y="1705743"/>
            <a:ext cx="1745991" cy="923330"/>
          </a:xfrm>
          <a:prstGeom prst="rect">
            <a:avLst/>
          </a:prstGeom>
          <a:noFill/>
        </p:spPr>
        <p:txBody>
          <a:bodyPr wrap="none" rtlCol="0">
            <a:spAutoFit/>
          </a:bodyPr>
          <a:lstStyle/>
          <a:p>
            <a:r>
              <a:rPr lang="en-US" altLang="zh-CN" sz="5400" dirty="0" err="1">
                <a:solidFill>
                  <a:schemeClr val="tx1">
                    <a:lumMod val="85000"/>
                    <a:lumOff val="15000"/>
                  </a:schemeClr>
                </a:solidFill>
                <a:latin typeface="Yeseva One" panose="00000500000000000000" pitchFamily="2" charset="0"/>
                <a:ea typeface="Yu Gothic" panose="020B0400000000000000" pitchFamily="34" charset="-128"/>
              </a:rPr>
              <a:t>Bài</a:t>
            </a:r>
            <a:r>
              <a:rPr lang="en-US" altLang="zh-CN" sz="5400" dirty="0">
                <a:solidFill>
                  <a:schemeClr val="tx1">
                    <a:lumMod val="85000"/>
                    <a:lumOff val="15000"/>
                  </a:schemeClr>
                </a:solidFill>
                <a:latin typeface="Yeseva One" panose="00000500000000000000" pitchFamily="2" charset="0"/>
                <a:ea typeface="Yu Gothic" panose="020B0400000000000000" pitchFamily="34" charset="-128"/>
              </a:rPr>
              <a:t> 3:</a:t>
            </a:r>
            <a:endParaRPr lang="zh-CN" altLang="en-US" sz="5400" dirty="0">
              <a:solidFill>
                <a:schemeClr val="accent2"/>
              </a:solidFill>
              <a:latin typeface="Yeseva One" panose="00000500000000000000" pitchFamily="2" charset="0"/>
              <a:ea typeface="Yu Gothic" panose="020B04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6396507" y="1291409"/>
            <a:ext cx="705642" cy="400110"/>
          </a:xfrm>
          <a:prstGeom prst="rect">
            <a:avLst/>
          </a:prstGeom>
          <a:noFill/>
          <a:ln>
            <a:noFill/>
          </a:ln>
        </p:spPr>
        <p:txBody>
          <a:bodyPr wrap="none" rtlCol="0">
            <a:spAutoFit/>
          </a:bodyPr>
          <a:lstStyle/>
          <a:p>
            <a:pPr algn="ctr"/>
            <a:r>
              <a:rPr lang="en-US" altLang="zh-CN" sz="2000" b="1" dirty="0" err="1">
                <a:solidFill>
                  <a:schemeClr val="accent1"/>
                </a:solidFill>
                <a:latin typeface="Yeseva One" panose="00000500000000000000" pitchFamily="2" charset="0"/>
                <a:ea typeface="Yu Gothic" panose="020B0400000000000000" pitchFamily="34" charset="-128"/>
              </a:rPr>
              <a:t>Bài</a:t>
            </a:r>
            <a:r>
              <a:rPr lang="en-US" altLang="zh-CN" sz="2000" b="1" dirty="0">
                <a:solidFill>
                  <a:schemeClr val="accent1"/>
                </a:solidFill>
                <a:latin typeface="Yeseva One" panose="00000500000000000000" pitchFamily="2" charset="0"/>
                <a:ea typeface="Yu Gothic" panose="020B0400000000000000" pitchFamily="34" charset="-128"/>
              </a:rPr>
              <a:t> 3</a:t>
            </a:r>
            <a:endParaRPr lang="zh-CN" altLang="en-US" sz="2000" b="1" dirty="0">
              <a:solidFill>
                <a:schemeClr val="accent1"/>
              </a:solidFill>
              <a:latin typeface="Yeseva One" panose="00000500000000000000" pitchFamily="2" charset="0"/>
              <a:ea typeface="Yu Gothic" panose="020B0400000000000000" pitchFamily="34" charset="-128"/>
            </a:endParaRPr>
          </a:p>
        </p:txBody>
      </p:sp>
      <p:grpSp>
        <p:nvGrpSpPr>
          <p:cNvPr id="38" name="组合 37"/>
          <p:cNvGrpSpPr/>
          <p:nvPr/>
        </p:nvGrpSpPr>
        <p:grpSpPr>
          <a:xfrm>
            <a:off x="1834558" y="1971566"/>
            <a:ext cx="2737441" cy="646331"/>
            <a:chOff x="3413490" y="1942535"/>
            <a:chExt cx="2306525" cy="646330"/>
          </a:xfrm>
        </p:grpSpPr>
        <p:sp>
          <p:nvSpPr>
            <p:cNvPr id="39" name="矩形 38"/>
            <p:cNvSpPr/>
            <p:nvPr/>
          </p:nvSpPr>
          <p:spPr>
            <a:xfrm>
              <a:off x="4031064" y="1963895"/>
              <a:ext cx="1688951" cy="554037"/>
            </a:xfrm>
            <a:prstGeom prst="rect">
              <a:avLst/>
            </a:prstGeom>
            <a:solidFill>
              <a:schemeClr val="accent1"/>
            </a:solidFill>
          </p:spPr>
          <p:txBody>
            <a:bodyPr wrap="square" lIns="121960" tIns="60980" rIns="121960" bIns="60980">
              <a:spAutoFit/>
            </a:bodyPr>
            <a:lstStyle/>
            <a:p>
              <a:pPr algn="ctr">
                <a:defRPr/>
              </a:pPr>
              <a:r>
                <a:rPr lang="en-US" altLang="zh-CN" sz="2800" kern="100" dirty="0">
                  <a:latin typeface="Yeseva One" panose="00000500000000000000" pitchFamily="2" charset="0"/>
                  <a:ea typeface="Yu Gothic" panose="020B0400000000000000" pitchFamily="34" charset="-128"/>
                  <a:cs typeface="Times New Roman" panose="02020603050405020304" pitchFamily="18" charset="0"/>
                </a:rPr>
                <a:t>C</a:t>
              </a:r>
              <a:r>
                <a:rPr lang="vi-VN" altLang="zh-CN" sz="2800" kern="100" dirty="0">
                  <a:latin typeface="Yeseva One" panose="00000500000000000000" pitchFamily="2" charset="0"/>
                  <a:ea typeface="Yu Gothic" panose="020B0400000000000000" pitchFamily="34" charset="-128"/>
                  <a:cs typeface="Times New Roman" panose="02020603050405020304" pitchFamily="18" charset="0"/>
                </a:rPr>
                <a:t>ơ</a:t>
              </a:r>
              <a:r>
                <a:rPr lang="en-US" altLang="zh-CN" sz="2800" kern="100" dirty="0">
                  <a:latin typeface="Yeseva One" panose="00000500000000000000" pitchFamily="2" charset="0"/>
                  <a:ea typeface="Yu Gothic" panose="020B0400000000000000" pitchFamily="34" charset="-128"/>
                  <a:cs typeface="Times New Roman" panose="02020603050405020304" pitchFamily="18" charset="0"/>
                </a:rPr>
                <a:t> </a:t>
              </a:r>
              <a:r>
                <a:rPr lang="en-US" altLang="zh-CN" sz="2800" kern="100" dirty="0" err="1">
                  <a:latin typeface="Yeseva One" panose="00000500000000000000" pitchFamily="2" charset="0"/>
                  <a:ea typeface="Yu Gothic" panose="020B0400000000000000" pitchFamily="34" charset="-128"/>
                  <a:cs typeface="Times New Roman" panose="02020603050405020304" pitchFamily="18" charset="0"/>
                </a:rPr>
                <a:t>năng</a:t>
              </a:r>
              <a:endParaRPr lang="zh-CN" altLang="en-US" sz="2800" kern="100" dirty="0">
                <a:latin typeface="Yeseva One" panose="00000500000000000000" pitchFamily="2" charset="0"/>
                <a:ea typeface="Yu Gothic" panose="020B0400000000000000" pitchFamily="34" charset="-128"/>
                <a:cs typeface="Times New Roman" panose="02020603050405020304" pitchFamily="18" charset="0"/>
              </a:endParaRPr>
            </a:p>
          </p:txBody>
        </p:sp>
        <p:sp>
          <p:nvSpPr>
            <p:cNvPr id="40" name="圆角矩形 39"/>
            <p:cNvSpPr/>
            <p:nvPr/>
          </p:nvSpPr>
          <p:spPr>
            <a:xfrm>
              <a:off x="3440850" y="1978993"/>
              <a:ext cx="462271" cy="56372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solidFill>
                  <a:latin typeface="Yeseva One" panose="00000500000000000000" pitchFamily="2" charset="0"/>
                  <a:ea typeface="Yu Gothic" panose="020B0400000000000000" pitchFamily="34" charset="-128"/>
                </a:rPr>
                <a:t> </a:t>
              </a:r>
            </a:p>
          </p:txBody>
        </p:sp>
        <p:sp>
          <p:nvSpPr>
            <p:cNvPr id="41" name="文本框 48"/>
            <p:cNvSpPr txBox="1">
              <a:spLocks noChangeArrowheads="1"/>
            </p:cNvSpPr>
            <p:nvPr/>
          </p:nvSpPr>
          <p:spPr bwMode="auto">
            <a:xfrm>
              <a:off x="3413490" y="1942535"/>
              <a:ext cx="673507" cy="646330"/>
            </a:xfrm>
            <a:prstGeom prst="rect">
              <a:avLst/>
            </a:prstGeom>
            <a:noFill/>
            <a:ln w="9525">
              <a:noFill/>
              <a:miter lim="800000"/>
            </a:ln>
          </p:spPr>
          <p:txBody>
            <a:bodyPr wrap="square">
              <a:spAutoFit/>
            </a:bodyPr>
            <a:lstStyle/>
            <a:p>
              <a:r>
                <a:rPr lang="en-US" altLang="zh-CN" sz="3600" dirty="0">
                  <a:latin typeface="Yeseva One" panose="00000500000000000000" pitchFamily="2" charset="0"/>
                  <a:ea typeface="Yu Gothic" panose="020B0400000000000000" pitchFamily="34" charset="-128"/>
                </a:rPr>
                <a:t>01</a:t>
              </a:r>
            </a:p>
          </p:txBody>
        </p:sp>
      </p:grpSp>
      <p:grpSp>
        <p:nvGrpSpPr>
          <p:cNvPr id="42" name="组合 41"/>
          <p:cNvGrpSpPr/>
          <p:nvPr/>
        </p:nvGrpSpPr>
        <p:grpSpPr>
          <a:xfrm>
            <a:off x="1825338" y="2867207"/>
            <a:ext cx="4985343" cy="584775"/>
            <a:chOff x="3457418" y="1938837"/>
            <a:chExt cx="4200572" cy="584774"/>
          </a:xfrm>
        </p:grpSpPr>
        <p:sp>
          <p:nvSpPr>
            <p:cNvPr id="43" name="矩形 42"/>
            <p:cNvSpPr/>
            <p:nvPr/>
          </p:nvSpPr>
          <p:spPr>
            <a:xfrm>
              <a:off x="4082760" y="1969574"/>
              <a:ext cx="3575230" cy="554037"/>
            </a:xfrm>
            <a:prstGeom prst="rect">
              <a:avLst/>
            </a:prstGeom>
            <a:solidFill>
              <a:schemeClr val="accent1"/>
            </a:solidFill>
          </p:spPr>
          <p:txBody>
            <a:bodyPr wrap="square" lIns="121960" tIns="60980" rIns="121960" bIns="60980">
              <a:spAutoFit/>
            </a:bodyPr>
            <a:lstStyle/>
            <a:p>
              <a:pPr algn="ctr">
                <a:defRPr/>
              </a:pPr>
              <a:r>
                <a:rPr lang="en-US" altLang="zh-CN" sz="2800" kern="100" dirty="0" err="1">
                  <a:latin typeface="Yeseva One" panose="00000500000000000000" pitchFamily="2" charset="0"/>
                  <a:ea typeface="Yu Gothic" panose="020B0400000000000000" pitchFamily="34" charset="-128"/>
                  <a:cs typeface="Times New Roman" panose="02020603050405020304" pitchFamily="18" charset="0"/>
                </a:rPr>
                <a:t>Sự</a:t>
              </a:r>
              <a:r>
                <a:rPr lang="en-US" altLang="zh-CN" sz="2800" kern="100" dirty="0">
                  <a:latin typeface="Yeseva One" panose="00000500000000000000" pitchFamily="2" charset="0"/>
                  <a:ea typeface="Yu Gothic" panose="020B0400000000000000" pitchFamily="34" charset="-128"/>
                  <a:cs typeface="Times New Roman" panose="02020603050405020304" pitchFamily="18" charset="0"/>
                </a:rPr>
                <a:t> </a:t>
              </a:r>
              <a:r>
                <a:rPr lang="en-US" altLang="zh-CN" sz="2800" kern="100" dirty="0" err="1">
                  <a:latin typeface="Yeseva One" panose="00000500000000000000" pitchFamily="2" charset="0"/>
                  <a:ea typeface="Yu Gothic" panose="020B0400000000000000" pitchFamily="34" charset="-128"/>
                  <a:cs typeface="Times New Roman" panose="02020603050405020304" pitchFamily="18" charset="0"/>
                </a:rPr>
                <a:t>chuyển</a:t>
              </a:r>
              <a:r>
                <a:rPr lang="en-US" altLang="zh-CN" sz="2800" kern="100" dirty="0">
                  <a:latin typeface="Yeseva One" panose="00000500000000000000" pitchFamily="2" charset="0"/>
                  <a:ea typeface="Yu Gothic" panose="020B0400000000000000" pitchFamily="34" charset="-128"/>
                  <a:cs typeface="Times New Roman" panose="02020603050405020304" pitchFamily="18" charset="0"/>
                </a:rPr>
                <a:t> </a:t>
              </a:r>
              <a:r>
                <a:rPr lang="en-US" altLang="zh-CN" sz="2800" kern="100" dirty="0" err="1">
                  <a:latin typeface="Yeseva One" panose="00000500000000000000" pitchFamily="2" charset="0"/>
                  <a:ea typeface="Yu Gothic" panose="020B0400000000000000" pitchFamily="34" charset="-128"/>
                  <a:cs typeface="Times New Roman" panose="02020603050405020304" pitchFamily="18" charset="0"/>
                </a:rPr>
                <a:t>hoá</a:t>
              </a:r>
              <a:r>
                <a:rPr lang="en-US" altLang="zh-CN" sz="2800" kern="100" dirty="0">
                  <a:latin typeface="Yeseva One" panose="00000500000000000000" pitchFamily="2" charset="0"/>
                  <a:ea typeface="Yu Gothic" panose="020B0400000000000000" pitchFamily="34" charset="-128"/>
                  <a:cs typeface="Times New Roman" panose="02020603050405020304" pitchFamily="18" charset="0"/>
                </a:rPr>
                <a:t> </a:t>
              </a:r>
              <a:r>
                <a:rPr lang="en-US" altLang="zh-CN" sz="2800" kern="100" dirty="0" err="1">
                  <a:latin typeface="Yeseva One" panose="00000500000000000000" pitchFamily="2" charset="0"/>
                  <a:ea typeface="Yu Gothic" panose="020B0400000000000000" pitchFamily="34" charset="-128"/>
                  <a:cs typeface="Times New Roman" panose="02020603050405020304" pitchFamily="18" charset="0"/>
                </a:rPr>
                <a:t>năng</a:t>
              </a:r>
              <a:r>
                <a:rPr lang="en-US" altLang="zh-CN" sz="2800" kern="100" dirty="0">
                  <a:latin typeface="Yeseva One" panose="00000500000000000000" pitchFamily="2" charset="0"/>
                  <a:ea typeface="Yu Gothic" panose="020B0400000000000000" pitchFamily="34" charset="-128"/>
                  <a:cs typeface="Times New Roman" panose="02020603050405020304" pitchFamily="18" charset="0"/>
                </a:rPr>
                <a:t> l</a:t>
              </a:r>
              <a:r>
                <a:rPr lang="vi-VN" altLang="zh-CN" sz="2800" kern="100" dirty="0">
                  <a:latin typeface="Yeseva One" panose="00000500000000000000" pitchFamily="2" charset="0"/>
                  <a:ea typeface="Yu Gothic" panose="020B0400000000000000" pitchFamily="34" charset="-128"/>
                  <a:cs typeface="Times New Roman" panose="02020603050405020304" pitchFamily="18" charset="0"/>
                </a:rPr>
                <a:t>ư</a:t>
              </a:r>
              <a:r>
                <a:rPr lang="en-US" altLang="zh-CN" sz="2800" kern="100" dirty="0" err="1">
                  <a:latin typeface="Yeseva One" panose="00000500000000000000" pitchFamily="2" charset="0"/>
                  <a:ea typeface="Yu Gothic" panose="020B0400000000000000" pitchFamily="34" charset="-128"/>
                  <a:cs typeface="Times New Roman" panose="02020603050405020304" pitchFamily="18" charset="0"/>
                </a:rPr>
                <a:t>ợng</a:t>
              </a:r>
              <a:endParaRPr lang="zh-CN" altLang="en-US" sz="2800" kern="100" dirty="0">
                <a:latin typeface="Yeseva One" panose="00000500000000000000" pitchFamily="2" charset="0"/>
                <a:ea typeface="Yu Gothic" panose="020B0400000000000000" pitchFamily="34" charset="-128"/>
                <a:cs typeface="Times New Roman" panose="02020603050405020304" pitchFamily="18" charset="0"/>
              </a:endParaRPr>
            </a:p>
          </p:txBody>
        </p:sp>
        <p:sp>
          <p:nvSpPr>
            <p:cNvPr id="44" name="圆角矩形 43"/>
            <p:cNvSpPr/>
            <p:nvPr/>
          </p:nvSpPr>
          <p:spPr>
            <a:xfrm>
              <a:off x="3465186" y="1954206"/>
              <a:ext cx="462271" cy="5540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solidFill>
                  <a:latin typeface="Yeseva One" panose="00000500000000000000" pitchFamily="2" charset="0"/>
                  <a:ea typeface="Yu Gothic" panose="020B0400000000000000" pitchFamily="34" charset="-128"/>
                </a:rPr>
                <a:t> </a:t>
              </a:r>
            </a:p>
          </p:txBody>
        </p:sp>
        <p:sp>
          <p:nvSpPr>
            <p:cNvPr id="45" name="文本框 48"/>
            <p:cNvSpPr txBox="1">
              <a:spLocks noChangeArrowheads="1"/>
            </p:cNvSpPr>
            <p:nvPr/>
          </p:nvSpPr>
          <p:spPr bwMode="auto">
            <a:xfrm>
              <a:off x="3457418" y="1938837"/>
              <a:ext cx="673507" cy="584774"/>
            </a:xfrm>
            <a:prstGeom prst="rect">
              <a:avLst/>
            </a:prstGeom>
            <a:noFill/>
            <a:ln w="9525">
              <a:noFill/>
              <a:miter lim="800000"/>
            </a:ln>
          </p:spPr>
          <p:txBody>
            <a:bodyPr wrap="square">
              <a:spAutoFit/>
            </a:bodyPr>
            <a:lstStyle/>
            <a:p>
              <a:r>
                <a:rPr lang="en-US" altLang="zh-CN" sz="3200" dirty="0">
                  <a:latin typeface="Yeseva One" panose="00000500000000000000" pitchFamily="2" charset="0"/>
                  <a:ea typeface="Yu Gothic" panose="020B0400000000000000" pitchFamily="34" charset="-128"/>
                </a:rPr>
                <a:t>02</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200" tmFilter="0, 0; .2, .5; .8, .5; 1, 0"/>
                                        <p:tgtEl>
                                          <p:spTgt spid="38"/>
                                        </p:tgtEl>
                                      </p:cBhvr>
                                    </p:animEffect>
                                    <p:animScale>
                                      <p:cBhvr>
                                        <p:cTn id="17" dur="100" autoRev="1" fill="hold"/>
                                        <p:tgtEl>
                                          <p:spTgt spid="38"/>
                                        </p:tgtEl>
                                      </p:cBhvr>
                                      <p:by x="105000" y="105000"/>
                                    </p:animScale>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par>
                          <p:cTn id="22" fill="hold">
                            <p:stCondLst>
                              <p:cond delay="2000"/>
                            </p:stCondLst>
                            <p:childTnLst>
                              <p:par>
                                <p:cTn id="23" presetID="26" presetClass="emph" presetSubtype="0" fill="hold" nodeType="afterEffect">
                                  <p:stCondLst>
                                    <p:cond delay="0"/>
                                  </p:stCondLst>
                                  <p:childTnLst>
                                    <p:animEffect transition="out" filter="fade">
                                      <p:cBhvr>
                                        <p:cTn id="24" dur="200" tmFilter="0, 0; .2, .5; .8, .5; 1, 0"/>
                                        <p:tgtEl>
                                          <p:spTgt spid="42"/>
                                        </p:tgtEl>
                                      </p:cBhvr>
                                    </p:animEffect>
                                    <p:animScale>
                                      <p:cBhvr>
                                        <p:cTn id="25" dur="100" autoRev="1" fill="hold"/>
                                        <p:tgtEl>
                                          <p:spTgt spid="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1600200" y="1180949"/>
            <a:ext cx="845103" cy="784830"/>
          </a:xfrm>
          <a:prstGeom prst="rect">
            <a:avLst/>
          </a:prstGeom>
          <a:noFill/>
          <a:ln>
            <a:noFill/>
          </a:ln>
        </p:spPr>
        <p:txBody>
          <a:bodyPr wrap="none" rtlCol="0">
            <a:spAutoFit/>
          </a:bodyPr>
          <a:lstStyle/>
          <a:p>
            <a:pPr algn="ctr"/>
            <a:r>
              <a:rPr lang="en-US" altLang="zh-CN" sz="4500" b="1" dirty="0">
                <a:solidFill>
                  <a:schemeClr val="accent1"/>
                </a:solidFill>
                <a:latin typeface="Yeseva One" panose="00000500000000000000" pitchFamily="2" charset="0"/>
                <a:ea typeface="Yu Gothic" panose="020B0400000000000000" pitchFamily="34" charset="-128"/>
              </a:rPr>
              <a:t>01</a:t>
            </a:r>
            <a:endParaRPr lang="zh-CN" altLang="en-US" sz="4500" b="1" dirty="0">
              <a:solidFill>
                <a:schemeClr val="accent1"/>
              </a:solidFill>
              <a:latin typeface="Yeseva One" panose="00000500000000000000" pitchFamily="2" charset="0"/>
              <a:ea typeface="Yu Gothic" panose="020B0400000000000000" pitchFamily="34" charset="-128"/>
            </a:endParaRPr>
          </a:p>
        </p:txBody>
      </p:sp>
      <p:sp>
        <p:nvSpPr>
          <p:cNvPr id="29" name="文本框 12"/>
          <p:cNvSpPr txBox="1">
            <a:spLocks noChangeArrowheads="1"/>
          </p:cNvSpPr>
          <p:nvPr/>
        </p:nvSpPr>
        <p:spPr bwMode="auto">
          <a:xfrm>
            <a:off x="1562100" y="2217807"/>
            <a:ext cx="58775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sz="4000" kern="100" dirty="0" err="1">
                <a:solidFill>
                  <a:srgbClr val="63B2BD"/>
                </a:solidFill>
                <a:latin typeface="Yeseva One" panose="00000500000000000000" pitchFamily="2" charset="0"/>
                <a:ea typeface="Yu Gothic" panose="020B0400000000000000" pitchFamily="34" charset="-128"/>
                <a:cs typeface="Times New Roman" panose="02020603050405020304" pitchFamily="18" charset="0"/>
              </a:rPr>
              <a:t>Cơ</a:t>
            </a:r>
            <a:r>
              <a:rPr lang="en-US" altLang="zh-CN" sz="4000" kern="100" dirty="0">
                <a:solidFill>
                  <a:srgbClr val="63B2BD"/>
                </a:solidFill>
                <a:latin typeface="Yeseva One" panose="00000500000000000000" pitchFamily="2" charset="0"/>
                <a:ea typeface="Yu Gothic" panose="020B0400000000000000" pitchFamily="34" charset="-128"/>
                <a:cs typeface="Times New Roman" panose="02020603050405020304" pitchFamily="18" charset="0"/>
              </a:rPr>
              <a:t> </a:t>
            </a:r>
            <a:r>
              <a:rPr lang="en-US" altLang="zh-CN" sz="4000" kern="100" dirty="0" err="1">
                <a:solidFill>
                  <a:srgbClr val="63B2BD"/>
                </a:solidFill>
                <a:latin typeface="Yeseva One" panose="00000500000000000000" pitchFamily="2" charset="0"/>
                <a:ea typeface="Yu Gothic" panose="020B0400000000000000" pitchFamily="34" charset="-128"/>
                <a:cs typeface="Times New Roman" panose="02020603050405020304" pitchFamily="18" charset="0"/>
              </a:rPr>
              <a:t>năng</a:t>
            </a:r>
            <a:endParaRPr lang="zh-CN" altLang="en-US" sz="4000" kern="100" dirty="0">
              <a:solidFill>
                <a:srgbClr val="63B2BD"/>
              </a:solidFill>
              <a:latin typeface="Yeseva One" panose="00000500000000000000" pitchFamily="2" charset="0"/>
              <a:ea typeface="Yu Gothic" panose="020B0400000000000000" pitchFamily="34" charset="-128"/>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61DA0D-406B-4379-9F2A-1B5532A53241}"/>
              </a:ext>
            </a:extLst>
          </p:cNvPr>
          <p:cNvSpPr/>
          <p:nvPr/>
        </p:nvSpPr>
        <p:spPr>
          <a:xfrm>
            <a:off x="533400" y="57150"/>
            <a:ext cx="2895600" cy="4572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t>
            </a:r>
            <a:r>
              <a:rPr lang="vi-VN" sz="2400" dirty="0"/>
              <a:t>ơ</a:t>
            </a:r>
            <a:r>
              <a:rPr lang="en-US" sz="2400" dirty="0"/>
              <a:t> </a:t>
            </a:r>
            <a:r>
              <a:rPr lang="en-US" sz="2400" dirty="0" err="1"/>
              <a:t>năng</a:t>
            </a:r>
            <a:endParaRPr lang="en-US" sz="2400" dirty="0"/>
          </a:p>
        </p:txBody>
      </p:sp>
      <p:pic>
        <p:nvPicPr>
          <p:cNvPr id="3" name="Picture 2">
            <a:extLst>
              <a:ext uri="{FF2B5EF4-FFF2-40B4-BE49-F238E27FC236}">
                <a16:creationId xmlns:a16="http://schemas.microsoft.com/office/drawing/2014/main" id="{8DABD0E3-EEFF-4F2A-ACAE-5ACFE8BF700A}"/>
              </a:ext>
            </a:extLst>
          </p:cNvPr>
          <p:cNvPicPr>
            <a:picLocks noChangeAspect="1"/>
          </p:cNvPicPr>
          <p:nvPr/>
        </p:nvPicPr>
        <p:blipFill>
          <a:blip r:embed="rId2"/>
          <a:stretch>
            <a:fillRect/>
          </a:stretch>
        </p:blipFill>
        <p:spPr>
          <a:xfrm>
            <a:off x="5334000" y="683483"/>
            <a:ext cx="3157780" cy="3776534"/>
          </a:xfrm>
          <a:prstGeom prst="rect">
            <a:avLst/>
          </a:prstGeom>
        </p:spPr>
      </p:pic>
      <p:sp>
        <p:nvSpPr>
          <p:cNvPr id="4" name="Rectangle: Rounded Corners 3">
            <a:extLst>
              <a:ext uri="{FF2B5EF4-FFF2-40B4-BE49-F238E27FC236}">
                <a16:creationId xmlns:a16="http://schemas.microsoft.com/office/drawing/2014/main" id="{55B308F5-9779-407A-B733-0B1E1AF4226E}"/>
              </a:ext>
            </a:extLst>
          </p:cNvPr>
          <p:cNvSpPr/>
          <p:nvPr/>
        </p:nvSpPr>
        <p:spPr>
          <a:xfrm>
            <a:off x="533400" y="2724150"/>
            <a:ext cx="4488180" cy="1812548"/>
          </a:xfrm>
          <a:prstGeom prst="roundRect">
            <a:avLst>
              <a:gd name="adj" fmla="val 23235"/>
            </a:avLst>
          </a:prstGeom>
          <a:ln>
            <a:solidFill>
              <a:srgbClr val="00B050"/>
            </a:solidFill>
          </a:ln>
        </p:spPr>
        <p:txBody>
          <a:bodyPr wrap="square">
            <a:spAutoFit/>
          </a:bodyPr>
          <a:lstStyle/>
          <a:p>
            <a:pPr algn="ctr"/>
            <a:r>
              <a:rPr lang="vi-VN" sz="2400" dirty="0">
                <a:latin typeface="Arial" panose="020B0604020202020204" pitchFamily="34" charset="0"/>
                <a:cs typeface="Arial" panose="020B0604020202020204" pitchFamily="34" charset="0"/>
              </a:rPr>
              <a:t>Nhận xét về động năng và thế năng của quả bóng khi đang chuyển động lên trên và khi đang rơi xuống.</a:t>
            </a:r>
            <a:endParaRPr lang="en-US"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6FA3240-6ADF-4DC5-BA3A-495C2DB2AE2E}"/>
                  </a:ext>
                </a:extLst>
              </p:cNvPr>
              <p:cNvSpPr txBox="1"/>
              <p:nvPr/>
            </p:nvSpPr>
            <p:spPr>
              <a:xfrm>
                <a:off x="914401" y="1106006"/>
                <a:ext cx="2895600" cy="983218"/>
              </a:xfrm>
              <a:prstGeom prst="rect">
                <a:avLst/>
              </a:prstGeom>
              <a:noFill/>
            </p:spPr>
            <p:txBody>
              <a:bodyPr wrap="square" rtlCol="0">
                <a:spAutoFit/>
              </a:bodyPr>
              <a:lstStyle/>
              <a:p>
                <a:r>
                  <a:rPr lang="pt-BR" sz="2400" kern="100" dirty="0">
                    <a:latin typeface="Arial" panose="020B0604020202020204" pitchFamily="34" charset="0"/>
                    <a:ea typeface="Calibri" panose="020F0502020204030204" pitchFamily="34" charset="0"/>
                    <a:cs typeface="Arial" panose="020B0604020202020204" pitchFamily="34" charset="0"/>
                  </a:rPr>
                  <a:t>W</a:t>
                </a:r>
                <a:r>
                  <a:rPr lang="pt-BR" sz="2400" kern="100" baseline="-25000" dirty="0">
                    <a:latin typeface="Arial" panose="020B0604020202020204" pitchFamily="34" charset="0"/>
                    <a:ea typeface="Calibri" panose="020F0502020204030204" pitchFamily="34" charset="0"/>
                    <a:cs typeface="Arial" panose="020B0604020202020204" pitchFamily="34" charset="0"/>
                  </a:rPr>
                  <a:t>đ</a:t>
                </a:r>
                <a:r>
                  <a:rPr lang="pt-BR" sz="2400" kern="1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oMath>
                </a14:m>
                <a:r>
                  <a:rPr lang="en-US" sz="2400" dirty="0" err="1">
                    <a:latin typeface="Arial" panose="020B0604020202020204" pitchFamily="34" charset="0"/>
                    <a:cs typeface="Arial" panose="020B0604020202020204" pitchFamily="34" charset="0"/>
                  </a:rPr>
                  <a:t>mv</a:t>
                </a:r>
                <a:r>
                  <a:rPr lang="en-US" sz="2400" baseline="30000" dirty="0" err="1">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46FA3240-6ADF-4DC5-BA3A-495C2DB2AE2E}"/>
                  </a:ext>
                </a:extLst>
              </p:cNvPr>
              <p:cNvSpPr txBox="1">
                <a:spLocks noRot="1" noChangeAspect="1" noMove="1" noResize="1" noEditPoints="1" noAdjustHandles="1" noChangeArrowheads="1" noChangeShapeType="1" noTextEdit="1"/>
              </p:cNvSpPr>
              <p:nvPr/>
            </p:nvSpPr>
            <p:spPr>
              <a:xfrm>
                <a:off x="914401" y="1106006"/>
                <a:ext cx="2895600" cy="983218"/>
              </a:xfrm>
              <a:prstGeom prst="rect">
                <a:avLst/>
              </a:prstGeom>
              <a:blipFill>
                <a:blip r:embed="rId3"/>
                <a:stretch>
                  <a:fillRect l="-315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551496C-B16B-4D35-97D4-4C6BFEB98E78}"/>
              </a:ext>
            </a:extLst>
          </p:cNvPr>
          <p:cNvSpPr txBox="1"/>
          <p:nvPr/>
        </p:nvSpPr>
        <p:spPr>
          <a:xfrm>
            <a:off x="3429000" y="1164271"/>
            <a:ext cx="2895600" cy="842701"/>
          </a:xfrm>
          <a:prstGeom prst="rect">
            <a:avLst/>
          </a:prstGeom>
          <a:noFill/>
        </p:spPr>
        <p:txBody>
          <a:bodyPr wrap="square" rtlCol="0">
            <a:spAutoFit/>
          </a:bodyPr>
          <a:lstStyle/>
          <a:p>
            <a:r>
              <a:rPr lang="pt-BR" sz="2400" kern="100" dirty="0">
                <a:latin typeface="Arial" panose="020B0604020202020204" pitchFamily="34" charset="0"/>
                <a:ea typeface="Calibri" panose="020F0502020204030204" pitchFamily="34" charset="0"/>
                <a:cs typeface="Arial" panose="020B0604020202020204" pitchFamily="34" charset="0"/>
              </a:rPr>
              <a:t>W</a:t>
            </a:r>
            <a:r>
              <a:rPr lang="pt-BR" sz="2400" kern="100" baseline="-25000" dirty="0">
                <a:latin typeface="Arial" panose="020B0604020202020204" pitchFamily="34" charset="0"/>
                <a:ea typeface="Calibri" panose="020F0502020204030204" pitchFamily="34" charset="0"/>
                <a:cs typeface="Arial" panose="020B0604020202020204" pitchFamily="34" charset="0"/>
              </a:rPr>
              <a:t>t</a:t>
            </a:r>
            <a:r>
              <a:rPr lang="pt-BR" sz="2400" kern="100" dirty="0">
                <a:latin typeface="Arial" panose="020B0604020202020204" pitchFamily="34" charset="0"/>
                <a:ea typeface="Calibri" panose="020F0502020204030204" pitchFamily="34" charset="0"/>
                <a:cs typeface="Arial" panose="020B0604020202020204" pitchFamily="34" charset="0"/>
              </a:rPr>
              <a:t> = Ph</a:t>
            </a:r>
          </a:p>
          <a:p>
            <a:endParaRPr lang="en-US" sz="2400" dirty="0">
              <a:latin typeface="Arial" panose="020B0604020202020204" pitchFamily="34" charset="0"/>
              <a:cs typeface="Arial" panose="020B0604020202020204" pitchFamily="34" charset="0"/>
            </a:endParaRPr>
          </a:p>
        </p:txBody>
      </p:sp>
      <p:pic>
        <p:nvPicPr>
          <p:cNvPr id="2050" name="Picture 2" descr="Câu Hỏi Và Dấu Chấm Than - Câu hỏi và dấu chấm than Hình minh họa -  CleanPNG / KissPNG">
            <a:extLst>
              <a:ext uri="{FF2B5EF4-FFF2-40B4-BE49-F238E27FC236}">
                <a16:creationId xmlns:a16="http://schemas.microsoft.com/office/drawing/2014/main" id="{6E4F6857-B6B7-40F7-8F6A-1B0ABF7F6B8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3948" y1="9677" x2="35424" y2="12903"/>
                        <a14:foregroundMark x1="42435" y1="84946" x2="42435" y2="84946"/>
                        <a14:foregroundMark x1="76384" y1="41398" x2="76384" y2="41398"/>
                        <a14:foregroundMark x1="59041" y1="86559" x2="59041" y2="86559"/>
                      </a14:backgroundRemoval>
                    </a14:imgEffect>
                  </a14:imgLayer>
                </a14:imgProps>
              </a:ext>
              <a:ext uri="{28A0092B-C50C-407E-A947-70E740481C1C}">
                <a14:useLocalDpi xmlns:a14="http://schemas.microsoft.com/office/drawing/2010/main" val="0"/>
              </a:ext>
            </a:extLst>
          </a:blip>
          <a:srcRect/>
          <a:stretch>
            <a:fillRect/>
          </a:stretch>
        </p:blipFill>
        <p:spPr bwMode="auto">
          <a:xfrm>
            <a:off x="213360" y="2132494"/>
            <a:ext cx="1310640" cy="899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338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61DA0D-406B-4379-9F2A-1B5532A53241}"/>
              </a:ext>
            </a:extLst>
          </p:cNvPr>
          <p:cNvSpPr/>
          <p:nvPr/>
        </p:nvSpPr>
        <p:spPr>
          <a:xfrm>
            <a:off x="533400" y="57150"/>
            <a:ext cx="2895600" cy="4572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t>
            </a:r>
            <a:r>
              <a:rPr lang="vi-VN" sz="2400" dirty="0"/>
              <a:t>ơ</a:t>
            </a:r>
            <a:r>
              <a:rPr lang="en-US" sz="2400" dirty="0"/>
              <a:t> </a:t>
            </a:r>
            <a:r>
              <a:rPr lang="en-US" sz="2400" dirty="0" err="1"/>
              <a:t>năng</a:t>
            </a:r>
            <a:endParaRPr lang="en-US" sz="2400" dirty="0"/>
          </a:p>
        </p:txBody>
      </p:sp>
      <p:pic>
        <p:nvPicPr>
          <p:cNvPr id="3" name="Picture 2">
            <a:extLst>
              <a:ext uri="{FF2B5EF4-FFF2-40B4-BE49-F238E27FC236}">
                <a16:creationId xmlns:a16="http://schemas.microsoft.com/office/drawing/2014/main" id="{8DABD0E3-EEFF-4F2A-ACAE-5ACFE8BF700A}"/>
              </a:ext>
            </a:extLst>
          </p:cNvPr>
          <p:cNvPicPr>
            <a:picLocks noChangeAspect="1"/>
          </p:cNvPicPr>
          <p:nvPr/>
        </p:nvPicPr>
        <p:blipFill>
          <a:blip r:embed="rId2"/>
          <a:stretch>
            <a:fillRect/>
          </a:stretch>
        </p:blipFill>
        <p:spPr>
          <a:xfrm>
            <a:off x="2953106" y="726886"/>
            <a:ext cx="3157780" cy="3776534"/>
          </a:xfrm>
          <a:prstGeom prst="rect">
            <a:avLst/>
          </a:prstGeom>
        </p:spPr>
      </p:pic>
      <p:sp>
        <p:nvSpPr>
          <p:cNvPr id="7" name="TextBox 6">
            <a:extLst>
              <a:ext uri="{FF2B5EF4-FFF2-40B4-BE49-F238E27FC236}">
                <a16:creationId xmlns:a16="http://schemas.microsoft.com/office/drawing/2014/main" id="{70CAEEE5-6F0A-455F-A209-43F4349D8BB1}"/>
              </a:ext>
            </a:extLst>
          </p:cNvPr>
          <p:cNvSpPr txBox="1"/>
          <p:nvPr/>
        </p:nvSpPr>
        <p:spPr>
          <a:xfrm>
            <a:off x="50660" y="1352550"/>
            <a:ext cx="3233915" cy="1938992"/>
          </a:xfrm>
          <a:prstGeom prst="rect">
            <a:avLst/>
          </a:prstGeom>
          <a:noFill/>
        </p:spPr>
        <p:txBody>
          <a:bodyPr wrap="square" rtlCol="0">
            <a:spAutoFit/>
          </a:bodyPr>
          <a:lstStyle/>
          <a:p>
            <a:pPr algn="ctr"/>
            <a:r>
              <a:rPr lang="en-US" sz="2000" b="1" dirty="0" err="1"/>
              <a:t>Giai</a:t>
            </a:r>
            <a:r>
              <a:rPr lang="en-US" sz="2000" b="1" dirty="0"/>
              <a:t> </a:t>
            </a:r>
            <a:r>
              <a:rPr lang="en-US" sz="2000" b="1" dirty="0" err="1"/>
              <a:t>đoạn</a:t>
            </a:r>
            <a:r>
              <a:rPr lang="en-US" sz="2000" b="1" dirty="0"/>
              <a:t> </a:t>
            </a:r>
            <a:r>
              <a:rPr lang="en-US" sz="2000" b="1" dirty="0" err="1"/>
              <a:t>vật</a:t>
            </a:r>
            <a:r>
              <a:rPr lang="en-US" sz="2000" b="1" dirty="0"/>
              <a:t> </a:t>
            </a:r>
            <a:r>
              <a:rPr lang="en-US" sz="2000" b="1" dirty="0" err="1"/>
              <a:t>chuyển</a:t>
            </a:r>
            <a:r>
              <a:rPr lang="en-US" sz="2000" b="1" dirty="0"/>
              <a:t> </a:t>
            </a:r>
            <a:r>
              <a:rPr lang="en-US" sz="2000" b="1" dirty="0" err="1"/>
              <a:t>động</a:t>
            </a:r>
            <a:r>
              <a:rPr lang="en-US" sz="2000" b="1" dirty="0"/>
              <a:t> </a:t>
            </a:r>
            <a:r>
              <a:rPr lang="en-US" sz="2000" b="1" dirty="0" err="1"/>
              <a:t>lên</a:t>
            </a:r>
            <a:r>
              <a:rPr lang="en-US" sz="2000" b="1" dirty="0"/>
              <a:t> </a:t>
            </a:r>
            <a:r>
              <a:rPr lang="en-US" sz="2000" b="1" dirty="0" err="1"/>
              <a:t>trên</a:t>
            </a:r>
            <a:br>
              <a:rPr lang="en-US" sz="2000" dirty="0"/>
            </a:br>
            <a:r>
              <a:rPr lang="en-US" sz="2000" dirty="0" err="1"/>
              <a:t>Độ</a:t>
            </a:r>
            <a:r>
              <a:rPr lang="en-US" sz="2000" dirty="0"/>
              <a:t> </a:t>
            </a:r>
            <a:r>
              <a:rPr lang="en-US" sz="2000" dirty="0" err="1"/>
              <a:t>cao</a:t>
            </a:r>
            <a:r>
              <a:rPr lang="en-US" sz="2000" dirty="0"/>
              <a:t> </a:t>
            </a:r>
            <a:r>
              <a:rPr lang="en-US" sz="2000" dirty="0" err="1"/>
              <a:t>vật</a:t>
            </a:r>
            <a:r>
              <a:rPr lang="en-US" sz="2000" dirty="0"/>
              <a:t> </a:t>
            </a:r>
            <a:r>
              <a:rPr lang="en-US" sz="2000" dirty="0" err="1"/>
              <a:t>tăng</a:t>
            </a:r>
            <a:r>
              <a:rPr lang="en-US" sz="2000" dirty="0"/>
              <a:t> </a:t>
            </a:r>
            <a:r>
              <a:rPr lang="en-US" sz="2000" dirty="0" err="1"/>
              <a:t>dần</a:t>
            </a:r>
            <a:r>
              <a:rPr lang="en-US" sz="2000" dirty="0"/>
              <a:t> </a:t>
            </a:r>
            <a:r>
              <a:rPr lang="en-US" sz="2000" dirty="0" err="1"/>
              <a:t>và</a:t>
            </a:r>
            <a:r>
              <a:rPr lang="en-US" sz="2000" dirty="0"/>
              <a:t> </a:t>
            </a:r>
            <a:r>
              <a:rPr lang="en-US" sz="2000" dirty="0" err="1"/>
              <a:t>tốc</a:t>
            </a:r>
            <a:r>
              <a:rPr lang="en-US" sz="2000" dirty="0"/>
              <a:t> </a:t>
            </a:r>
            <a:r>
              <a:rPr lang="en-US" sz="2000" dirty="0" err="1"/>
              <a:t>độ</a:t>
            </a:r>
            <a:r>
              <a:rPr lang="en-US" sz="2000" dirty="0"/>
              <a:t> </a:t>
            </a:r>
            <a:r>
              <a:rPr lang="en-US" sz="2000" dirty="0" err="1"/>
              <a:t>của</a:t>
            </a:r>
            <a:r>
              <a:rPr lang="en-US" sz="2000" dirty="0"/>
              <a:t> </a:t>
            </a:r>
            <a:r>
              <a:rPr lang="en-US" sz="2000" dirty="0" err="1"/>
              <a:t>vật</a:t>
            </a:r>
            <a:r>
              <a:rPr lang="en-US" sz="2000" dirty="0"/>
              <a:t> </a:t>
            </a:r>
            <a:r>
              <a:rPr lang="en-US" sz="2000" dirty="0" err="1"/>
              <a:t>giảm</a:t>
            </a:r>
            <a:r>
              <a:rPr lang="en-US" sz="2000" dirty="0"/>
              <a:t> </a:t>
            </a:r>
            <a:r>
              <a:rPr lang="en-US" sz="2000" dirty="0" err="1"/>
              <a:t>dần</a:t>
            </a:r>
            <a:r>
              <a:rPr lang="en-US" sz="2000" dirty="0"/>
              <a:t>.</a:t>
            </a:r>
            <a:br>
              <a:rPr lang="en-US" sz="2000" dirty="0"/>
            </a:br>
            <a:r>
              <a:rPr lang="en-US" sz="2000" b="1" i="1" dirty="0"/>
              <a:t>→ </a:t>
            </a:r>
            <a:r>
              <a:rPr lang="en-US" sz="2000" b="1" i="1" dirty="0" err="1"/>
              <a:t>Thế</a:t>
            </a:r>
            <a:r>
              <a:rPr lang="en-US" sz="2000" b="1" i="1" dirty="0"/>
              <a:t> </a:t>
            </a:r>
            <a:r>
              <a:rPr lang="en-US" sz="2000" b="1" i="1" dirty="0" err="1"/>
              <a:t>năng</a:t>
            </a:r>
            <a:r>
              <a:rPr lang="en-US" sz="2000" b="1" i="1" dirty="0"/>
              <a:t> </a:t>
            </a:r>
            <a:r>
              <a:rPr lang="en-US" sz="2000" b="1" i="1" dirty="0" err="1"/>
              <a:t>tăng</a:t>
            </a:r>
            <a:r>
              <a:rPr lang="en-US" sz="2000" b="1" i="1" dirty="0"/>
              <a:t>, </a:t>
            </a:r>
            <a:r>
              <a:rPr lang="en-US" sz="2000" b="1" i="1" dirty="0" err="1"/>
              <a:t>động</a:t>
            </a:r>
            <a:r>
              <a:rPr lang="en-US" sz="2000" b="1" i="1" dirty="0"/>
              <a:t> </a:t>
            </a:r>
            <a:r>
              <a:rPr lang="en-US" sz="2000" b="1" i="1" dirty="0" err="1"/>
              <a:t>năng</a:t>
            </a:r>
            <a:r>
              <a:rPr lang="en-US" sz="2000" b="1" i="1" dirty="0"/>
              <a:t> </a:t>
            </a:r>
            <a:r>
              <a:rPr lang="en-US" sz="2000" b="1" i="1" dirty="0" err="1"/>
              <a:t>giảm</a:t>
            </a:r>
            <a:r>
              <a:rPr lang="en-US" sz="2000" b="1" i="1" dirty="0"/>
              <a:t>.</a:t>
            </a:r>
          </a:p>
        </p:txBody>
      </p:sp>
      <p:sp>
        <p:nvSpPr>
          <p:cNvPr id="9" name="TextBox 8">
            <a:extLst>
              <a:ext uri="{FF2B5EF4-FFF2-40B4-BE49-F238E27FC236}">
                <a16:creationId xmlns:a16="http://schemas.microsoft.com/office/drawing/2014/main" id="{E2C3E621-3AED-49A3-A8CA-D6DD96F6AB9F}"/>
              </a:ext>
            </a:extLst>
          </p:cNvPr>
          <p:cNvSpPr txBox="1"/>
          <p:nvPr/>
        </p:nvSpPr>
        <p:spPr>
          <a:xfrm>
            <a:off x="6022061" y="3181350"/>
            <a:ext cx="3045740" cy="1631216"/>
          </a:xfrm>
          <a:prstGeom prst="rect">
            <a:avLst/>
          </a:prstGeom>
          <a:noFill/>
        </p:spPr>
        <p:txBody>
          <a:bodyPr wrap="square" rtlCol="0">
            <a:spAutoFit/>
          </a:bodyPr>
          <a:lstStyle/>
          <a:p>
            <a:pPr algn="ctr"/>
            <a:r>
              <a:rPr lang="vi-VN" sz="2000" b="1" dirty="0"/>
              <a:t>Giai đoạn vật rơi xuống</a:t>
            </a:r>
            <a:br>
              <a:rPr lang="vi-VN" sz="2000" dirty="0"/>
            </a:br>
            <a:r>
              <a:rPr lang="vi-VN" sz="2000" dirty="0"/>
              <a:t>Độ cao của vật giảm dần và tốc độ của vật tăng dần.</a:t>
            </a:r>
            <a:br>
              <a:rPr lang="vi-VN" sz="2000" dirty="0"/>
            </a:br>
            <a:r>
              <a:rPr lang="vi-VN" sz="2000" b="1" i="1" dirty="0"/>
              <a:t>→ Thế năng giảm, động năng tăng.</a:t>
            </a:r>
            <a:endParaRPr lang="en-US" sz="2000" b="1" i="1" dirty="0"/>
          </a:p>
        </p:txBody>
      </p:sp>
      <p:pic>
        <p:nvPicPr>
          <p:cNvPr id="3074" name="Picture 2" descr="Hình ảnh Mũi Tên, Thiết Kế mẫu, Hình ảnh PNG, ảnh và Nền - Lovepik">
            <a:extLst>
              <a:ext uri="{FF2B5EF4-FFF2-40B4-BE49-F238E27FC236}">
                <a16:creationId xmlns:a16="http://schemas.microsoft.com/office/drawing/2014/main" id="{313C3EBD-62E9-4A4B-A9AA-C1C44B48E4A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5000" r="95000">
                        <a14:foregroundMark x1="11000" y1="65333" x2="11000" y2="65333"/>
                        <a14:foregroundMark x1="8833" y1="66083" x2="8833" y2="66083"/>
                        <a14:foregroundMark x1="7333" y1="65667" x2="7333" y2="65667"/>
                        <a14:foregroundMark x1="5000" y1="66500" x2="5000" y2="66500"/>
                        <a14:foregroundMark x1="93583" y1="44417" x2="93583" y2="44417"/>
                        <a14:foregroundMark x1="95000" y1="44333" x2="95000" y2="44333"/>
                      </a14:backgroundRemoval>
                    </a14:imgEffect>
                  </a14:imgLayer>
                </a14:imgProps>
              </a:ext>
              <a:ext uri="{28A0092B-C50C-407E-A947-70E740481C1C}">
                <a14:useLocalDpi xmlns:a14="http://schemas.microsoft.com/office/drawing/2010/main" val="0"/>
              </a:ext>
            </a:extLst>
          </a:blip>
          <a:srcRect/>
          <a:stretch>
            <a:fillRect/>
          </a:stretch>
        </p:blipFill>
        <p:spPr bwMode="auto">
          <a:xfrm>
            <a:off x="2291715" y="666750"/>
            <a:ext cx="992860" cy="9928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ình ảnh Mũi Tên, Thiết Kế mẫu, Hình ảnh PNG, ảnh và Nền - Lovepik">
            <a:extLst>
              <a:ext uri="{FF2B5EF4-FFF2-40B4-BE49-F238E27FC236}">
                <a16:creationId xmlns:a16="http://schemas.microsoft.com/office/drawing/2014/main" id="{CB20FC81-F7BF-468D-9CF4-BB62D19A31D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5000" r="95000">
                        <a14:foregroundMark x1="11000" y1="65333" x2="11000" y2="65333"/>
                        <a14:foregroundMark x1="8833" y1="66083" x2="8833" y2="66083"/>
                        <a14:foregroundMark x1="7333" y1="65667" x2="7333" y2="65667"/>
                        <a14:foregroundMark x1="5000" y1="66500" x2="5000" y2="66500"/>
                        <a14:foregroundMark x1="93583" y1="44417" x2="93583" y2="44417"/>
                        <a14:foregroundMark x1="95000" y1="44333" x2="95000" y2="4433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168035" y="2075320"/>
            <a:ext cx="992860" cy="99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001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right)">
                                      <p:cBhvr>
                                        <p:cTn id="12" dur="500"/>
                                        <p:tgtEl>
                                          <p:spTgt spid="307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61DA0D-406B-4379-9F2A-1B5532A53241}"/>
              </a:ext>
            </a:extLst>
          </p:cNvPr>
          <p:cNvSpPr/>
          <p:nvPr/>
        </p:nvSpPr>
        <p:spPr>
          <a:xfrm>
            <a:off x="533400" y="57150"/>
            <a:ext cx="2895600" cy="4572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t>
            </a:r>
            <a:r>
              <a:rPr lang="vi-VN" sz="2400" dirty="0"/>
              <a:t>ơ</a:t>
            </a:r>
            <a:r>
              <a:rPr lang="en-US" sz="2400" dirty="0"/>
              <a:t> </a:t>
            </a:r>
            <a:r>
              <a:rPr lang="en-US" sz="2400" dirty="0" err="1"/>
              <a:t>năng</a:t>
            </a:r>
            <a:endParaRPr lang="en-US"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0CAEEE5-6F0A-455F-A209-43F4349D8BB1}"/>
                  </a:ext>
                </a:extLst>
              </p:cNvPr>
              <p:cNvSpPr txBox="1"/>
              <p:nvPr/>
            </p:nvSpPr>
            <p:spPr>
              <a:xfrm>
                <a:off x="1676400" y="1200150"/>
                <a:ext cx="6477000" cy="3174843"/>
              </a:xfrm>
              <a:prstGeom prst="rect">
                <a:avLst/>
              </a:prstGeom>
              <a:noFill/>
            </p:spPr>
            <p:txBody>
              <a:bodyPr wrap="square" rtlCol="0">
                <a:spAutoFit/>
              </a:bodyPr>
              <a:lstStyle/>
              <a:p>
                <a:r>
                  <a:rPr lang="en-US" sz="3200" dirty="0"/>
                  <a:t>- </a:t>
                </a:r>
                <a:r>
                  <a:rPr lang="vi-VN" sz="3200" dirty="0"/>
                  <a:t>Động năng và thế năng có thể chuyển hóa qua lại lẫn nhau.Tổng động năng và thế năng được gọi là </a:t>
                </a:r>
                <a:r>
                  <a:rPr lang="vi-VN" sz="3200" dirty="0">
                    <a:solidFill>
                      <a:srgbClr val="FF0000"/>
                    </a:solidFill>
                  </a:rPr>
                  <a:t>cơ năng</a:t>
                </a:r>
                <a:r>
                  <a:rPr lang="vi-VN" sz="3200" dirty="0"/>
                  <a:t> của vật.</a:t>
                </a:r>
                <a:endParaRPr lang="en-US" sz="3200" dirty="0"/>
              </a:p>
              <a:p>
                <a:r>
                  <a:rPr lang="en-US" sz="3200" dirty="0"/>
                  <a:t>- C</a:t>
                </a:r>
                <a:r>
                  <a:rPr lang="vi-VN" sz="3200" dirty="0"/>
                  <a:t>ông thức:</a:t>
                </a:r>
                <a:r>
                  <a:rPr lang="en-US" sz="2800" dirty="0"/>
                  <a:t>W</a:t>
                </a:r>
                <a:r>
                  <a:rPr lang="en-US" sz="2800" baseline="-25000" dirty="0"/>
                  <a:t>C</a:t>
                </a:r>
                <a:r>
                  <a:rPr lang="en-US" sz="2800" dirty="0"/>
                  <a:t> = </a:t>
                </a:r>
                <a:r>
                  <a:rPr lang="en-US" sz="2800" dirty="0" err="1"/>
                  <a:t>W</a:t>
                </a:r>
                <a:r>
                  <a:rPr lang="en-US" sz="2800" baseline="-25000" dirty="0" err="1"/>
                  <a:t>đ</a:t>
                </a:r>
                <a:r>
                  <a:rPr lang="en-US" sz="2800" dirty="0"/>
                  <a:t> + </a:t>
                </a:r>
                <a:r>
                  <a:rPr lang="en-US" sz="2800" dirty="0" err="1"/>
                  <a:t>W</a:t>
                </a:r>
                <a:r>
                  <a:rPr lang="en-US" sz="2800" baseline="-25000" dirty="0" err="1"/>
                  <a:t>t</a:t>
                </a:r>
                <a:r>
                  <a:rPr lang="en-US" sz="2800" dirty="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oMath>
                </a14:m>
                <a:r>
                  <a:rPr lang="en-US" sz="2800" dirty="0" err="1"/>
                  <a:t>mv</a:t>
                </a:r>
                <a:r>
                  <a:rPr lang="en-US" sz="2800" baseline="30000" dirty="0" err="1"/>
                  <a:t>2</a:t>
                </a:r>
                <a:r>
                  <a:rPr lang="en-US" sz="2800" baseline="30000" dirty="0"/>
                  <a:t> </a:t>
                </a:r>
                <a:r>
                  <a:rPr lang="en-US" sz="2800" dirty="0"/>
                  <a:t>+ </a:t>
                </a:r>
                <a:r>
                  <a:rPr lang="en-US" sz="2800" dirty="0" err="1"/>
                  <a:t>P.h</a:t>
                </a:r>
                <a:endParaRPr lang="en-US" sz="2800" dirty="0"/>
              </a:p>
              <a:p>
                <a:endParaRPr lang="en-US" sz="3200" i="1" dirty="0"/>
              </a:p>
            </p:txBody>
          </p:sp>
        </mc:Choice>
        <mc:Fallback xmlns="">
          <p:sp>
            <p:nvSpPr>
              <p:cNvPr id="7" name="TextBox 6">
                <a:extLst>
                  <a:ext uri="{FF2B5EF4-FFF2-40B4-BE49-F238E27FC236}">
                    <a16:creationId xmlns:a16="http://schemas.microsoft.com/office/drawing/2014/main" id="{70CAEEE5-6F0A-455F-A209-43F4349D8BB1}"/>
                  </a:ext>
                </a:extLst>
              </p:cNvPr>
              <p:cNvSpPr txBox="1">
                <a:spLocks noRot="1" noChangeAspect="1" noMove="1" noResize="1" noEditPoints="1" noAdjustHandles="1" noChangeArrowheads="1" noChangeShapeType="1" noTextEdit="1"/>
              </p:cNvSpPr>
              <p:nvPr/>
            </p:nvSpPr>
            <p:spPr>
              <a:xfrm>
                <a:off x="1676400" y="1200150"/>
                <a:ext cx="6477000" cy="3174843"/>
              </a:xfrm>
              <a:prstGeom prst="rect">
                <a:avLst/>
              </a:prstGeom>
              <a:blipFill>
                <a:blip r:embed="rId2"/>
                <a:stretch>
                  <a:fillRect l="-2352" t="-2495" r="-2352"/>
                </a:stretch>
              </a:blipFill>
            </p:spPr>
            <p:txBody>
              <a:bodyPr/>
              <a:lstStyle/>
              <a:p>
                <a:r>
                  <a:rPr lang="en-US">
                    <a:noFill/>
                  </a:rPr>
                  <a:t> </a:t>
                </a:r>
              </a:p>
            </p:txBody>
          </p:sp>
        </mc:Fallback>
      </mc:AlternateContent>
    </p:spTree>
    <p:extLst>
      <p:ext uri="{BB962C8B-B14F-4D97-AF65-F5344CB8AC3E}">
        <p14:creationId xmlns:p14="http://schemas.microsoft.com/office/powerpoint/2010/main" val="2364822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61DA0D-406B-4379-9F2A-1B5532A53241}"/>
              </a:ext>
            </a:extLst>
          </p:cNvPr>
          <p:cNvSpPr/>
          <p:nvPr/>
        </p:nvSpPr>
        <p:spPr>
          <a:xfrm>
            <a:off x="533400" y="57150"/>
            <a:ext cx="2895600" cy="4572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a:t>
            </a:r>
            <a:r>
              <a:rPr lang="vi-VN" sz="2400" dirty="0"/>
              <a:t>ơ</a:t>
            </a:r>
            <a:r>
              <a:rPr lang="en-US" sz="2400" dirty="0"/>
              <a:t> </a:t>
            </a:r>
            <a:r>
              <a:rPr lang="en-US" sz="2400" dirty="0" err="1"/>
              <a:t>năng</a:t>
            </a:r>
            <a:endParaRPr lang="en-US" sz="2400" dirty="0"/>
          </a:p>
        </p:txBody>
      </p:sp>
      <p:sp>
        <p:nvSpPr>
          <p:cNvPr id="7" name="TextBox 6">
            <a:extLst>
              <a:ext uri="{FF2B5EF4-FFF2-40B4-BE49-F238E27FC236}">
                <a16:creationId xmlns:a16="http://schemas.microsoft.com/office/drawing/2014/main" id="{70CAEEE5-6F0A-455F-A209-43F4349D8BB1}"/>
              </a:ext>
            </a:extLst>
          </p:cNvPr>
          <p:cNvSpPr txBox="1"/>
          <p:nvPr/>
        </p:nvSpPr>
        <p:spPr>
          <a:xfrm>
            <a:off x="4648200" y="1123950"/>
            <a:ext cx="3962400" cy="3318986"/>
          </a:xfrm>
          <a:prstGeom prst="roundRect">
            <a:avLst>
              <a:gd name="adj" fmla="val 11413"/>
            </a:avLst>
          </a:prstGeom>
          <a:noFill/>
          <a:ln>
            <a:solidFill>
              <a:srgbClr val="C00000"/>
            </a:solidFill>
          </a:ln>
        </p:spPr>
        <p:txBody>
          <a:bodyPr wrap="square" rtlCol="0">
            <a:spAutoFit/>
          </a:bodyPr>
          <a:lstStyle/>
          <a:p>
            <a:pPr algn="ctr"/>
            <a:r>
              <a:rPr lang="vi-VN" sz="2800" dirty="0"/>
              <a:t>Nếu cơ năng của vật không chuyển hóa thành dạng năng lượng khác thì tổng động năng và thế năng của vật luôn không đổi, cơ năng của vật được bảo toàn.</a:t>
            </a:r>
            <a:endParaRPr lang="en-US" sz="2800" i="1" dirty="0"/>
          </a:p>
        </p:txBody>
      </p:sp>
      <p:pic>
        <p:nvPicPr>
          <p:cNvPr id="3" name="Picture 2">
            <a:extLst>
              <a:ext uri="{FF2B5EF4-FFF2-40B4-BE49-F238E27FC236}">
                <a16:creationId xmlns:a16="http://schemas.microsoft.com/office/drawing/2014/main" id="{CF65B123-A85D-4285-81AA-46B12211F55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44" b="90000" l="10000" r="93953">
                        <a14:foregroundMark x1="73721" y1="8256" x2="73721" y2="8256"/>
                        <a14:foregroundMark x1="75465" y1="7558" x2="75465" y2="7558"/>
                        <a14:foregroundMark x1="71512" y1="6860" x2="71512" y2="6860"/>
                        <a14:foregroundMark x1="74186" y1="71395" x2="75000" y2="79419"/>
                        <a14:foregroundMark x1="74419" y1="53605" x2="75581" y2="73953"/>
                        <a14:foregroundMark x1="74884" y1="50233" x2="74884" y2="50233"/>
                        <a14:foregroundMark x1="75349" y1="46628" x2="75349" y2="46628"/>
                        <a14:foregroundMark x1="65814" y1="53953" x2="71977" y2="54767"/>
                        <a14:foregroundMark x1="66279" y1="46279" x2="22826" y2="39987"/>
                        <a14:foregroundMark x1="43488" y1="73953" x2="43488" y2="73953"/>
                        <a14:foregroundMark x1="61279" y1="77442" x2="61279" y2="77442"/>
                        <a14:foregroundMark x1="61744" y1="77907" x2="58488" y2="79070"/>
                        <a14:foregroundMark x1="43953" y1="73372" x2="40698" y2="75465"/>
                        <a14:foregroundMark x1="74419" y1="69651" x2="73953" y2="80698"/>
                        <a14:foregroundMark x1="72558" y1="64767" x2="73953" y2="77674"/>
                        <a14:foregroundMark x1="72907" y1="68023" x2="73605" y2="59302"/>
                        <a14:foregroundMark x1="72907" y1="55581" x2="72907" y2="61628"/>
                        <a14:foregroundMark x1="68023" y1="58372" x2="72326" y2="58372"/>
                        <a14:foregroundMark x1="93953" y1="31744" x2="93953" y2="31744"/>
                        <a14:backgroundMark x1="14302" y1="37326" x2="21279" y2="37907"/>
                        <a14:backgroundMark x1="21279" y1="37907" x2="24884" y2="37326"/>
                        <a14:backgroundMark x1="25000" y1="37907" x2="25000" y2="37907"/>
                        <a14:backgroundMark x1="25814" y1="36744" x2="25814" y2="36744"/>
                      </a14:backgroundRemoval>
                    </a14:imgEffect>
                  </a14:imgLayer>
                </a14:imgProps>
              </a:ext>
            </a:extLst>
          </a:blip>
          <a:stretch>
            <a:fillRect/>
          </a:stretch>
        </p:blipFill>
        <p:spPr>
          <a:xfrm>
            <a:off x="609600" y="1034385"/>
            <a:ext cx="3749040" cy="3749040"/>
          </a:xfrm>
          <a:prstGeom prst="rect">
            <a:avLst/>
          </a:prstGeom>
        </p:spPr>
      </p:pic>
      <p:pic>
        <p:nvPicPr>
          <p:cNvPr id="4098" name="Picture 2" descr="Hình ảnh Ghim PNG, Vector, PSD, và biểu tượng để tải về miễn phí | pngtree">
            <a:extLst>
              <a:ext uri="{FF2B5EF4-FFF2-40B4-BE49-F238E27FC236}">
                <a16:creationId xmlns:a16="http://schemas.microsoft.com/office/drawing/2014/main" id="{E0A33DBF-E908-424E-B8E6-FEE964C57F6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871460" y="514290"/>
            <a:ext cx="10287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48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1638672" y="1180949"/>
            <a:ext cx="768159" cy="784830"/>
          </a:xfrm>
          <a:prstGeom prst="rect">
            <a:avLst/>
          </a:prstGeom>
          <a:noFill/>
          <a:ln>
            <a:noFill/>
          </a:ln>
        </p:spPr>
        <p:txBody>
          <a:bodyPr wrap="none" rtlCol="0">
            <a:spAutoFit/>
          </a:bodyPr>
          <a:lstStyle/>
          <a:p>
            <a:pPr algn="ctr"/>
            <a:r>
              <a:rPr lang="en-US" altLang="zh-CN" sz="4500" b="1" dirty="0">
                <a:solidFill>
                  <a:schemeClr val="accent1"/>
                </a:solidFill>
                <a:latin typeface="Yeseva One" panose="00000500000000000000" pitchFamily="2" charset="0"/>
                <a:ea typeface="Yu Gothic" panose="020B0400000000000000" pitchFamily="34" charset="-128"/>
              </a:rPr>
              <a:t>02</a:t>
            </a:r>
            <a:endParaRPr lang="zh-CN" altLang="en-US" sz="4500" b="1" dirty="0">
              <a:solidFill>
                <a:schemeClr val="accent1"/>
              </a:solidFill>
              <a:latin typeface="Yeseva One" panose="00000500000000000000" pitchFamily="2" charset="0"/>
              <a:ea typeface="Yu Gothic" panose="020B0400000000000000" pitchFamily="34" charset="-128"/>
            </a:endParaRPr>
          </a:p>
        </p:txBody>
      </p:sp>
      <p:sp>
        <p:nvSpPr>
          <p:cNvPr id="29" name="文本框 12"/>
          <p:cNvSpPr txBox="1">
            <a:spLocks noChangeArrowheads="1"/>
          </p:cNvSpPr>
          <p:nvPr/>
        </p:nvSpPr>
        <p:spPr bwMode="auto">
          <a:xfrm>
            <a:off x="1562100" y="2217807"/>
            <a:ext cx="58775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en-US" altLang="zh-CN" sz="4000" kern="100" dirty="0" err="1">
                <a:solidFill>
                  <a:srgbClr val="63B2BD"/>
                </a:solidFill>
                <a:latin typeface="Yeseva One" panose="00000500000000000000" pitchFamily="2" charset="0"/>
                <a:ea typeface="Yu Gothic" panose="020B0400000000000000" pitchFamily="34" charset="-128"/>
                <a:cs typeface="Times New Roman" panose="02020603050405020304" pitchFamily="18" charset="0"/>
              </a:rPr>
              <a:t>Sự</a:t>
            </a:r>
            <a:r>
              <a:rPr lang="en-US" altLang="zh-CN" sz="4000" kern="100" dirty="0">
                <a:solidFill>
                  <a:srgbClr val="63B2BD"/>
                </a:solidFill>
                <a:latin typeface="Yeseva One" panose="00000500000000000000" pitchFamily="2" charset="0"/>
                <a:ea typeface="Yu Gothic" panose="020B0400000000000000" pitchFamily="34" charset="-128"/>
                <a:cs typeface="Times New Roman" panose="02020603050405020304" pitchFamily="18" charset="0"/>
              </a:rPr>
              <a:t> </a:t>
            </a:r>
            <a:r>
              <a:rPr lang="en-US" altLang="zh-CN" sz="4000" kern="100" dirty="0" err="1">
                <a:solidFill>
                  <a:srgbClr val="63B2BD"/>
                </a:solidFill>
                <a:latin typeface="Yeseva One" panose="00000500000000000000" pitchFamily="2" charset="0"/>
                <a:ea typeface="Yu Gothic" panose="020B0400000000000000" pitchFamily="34" charset="-128"/>
                <a:cs typeface="Times New Roman" panose="02020603050405020304" pitchFamily="18" charset="0"/>
              </a:rPr>
              <a:t>chuyển</a:t>
            </a:r>
            <a:r>
              <a:rPr lang="en-US" altLang="zh-CN" sz="4000" kern="100" dirty="0">
                <a:solidFill>
                  <a:srgbClr val="63B2BD"/>
                </a:solidFill>
                <a:latin typeface="Yeseva One" panose="00000500000000000000" pitchFamily="2" charset="0"/>
                <a:ea typeface="Yu Gothic" panose="020B0400000000000000" pitchFamily="34" charset="-128"/>
                <a:cs typeface="Times New Roman" panose="02020603050405020304" pitchFamily="18" charset="0"/>
              </a:rPr>
              <a:t> </a:t>
            </a:r>
            <a:r>
              <a:rPr lang="en-US" altLang="zh-CN" sz="4000" kern="100" dirty="0" err="1">
                <a:solidFill>
                  <a:srgbClr val="63B2BD"/>
                </a:solidFill>
                <a:latin typeface="Yeseva One" panose="00000500000000000000" pitchFamily="2" charset="0"/>
                <a:ea typeface="Yu Gothic" panose="020B0400000000000000" pitchFamily="34" charset="-128"/>
                <a:cs typeface="Times New Roman" panose="02020603050405020304" pitchFamily="18" charset="0"/>
              </a:rPr>
              <a:t>hoá</a:t>
            </a:r>
            <a:r>
              <a:rPr lang="en-US" altLang="zh-CN" sz="4000" kern="100" dirty="0">
                <a:solidFill>
                  <a:srgbClr val="63B2BD"/>
                </a:solidFill>
                <a:latin typeface="Yeseva One" panose="00000500000000000000" pitchFamily="2" charset="0"/>
                <a:ea typeface="Yu Gothic" panose="020B0400000000000000" pitchFamily="34" charset="-128"/>
                <a:cs typeface="Times New Roman" panose="02020603050405020304" pitchFamily="18" charset="0"/>
              </a:rPr>
              <a:t> </a:t>
            </a:r>
            <a:r>
              <a:rPr lang="en-US" altLang="zh-CN" sz="4000" kern="100" dirty="0" err="1">
                <a:solidFill>
                  <a:srgbClr val="63B2BD"/>
                </a:solidFill>
                <a:latin typeface="Yeseva One" panose="00000500000000000000" pitchFamily="2" charset="0"/>
                <a:ea typeface="Yu Gothic" panose="020B0400000000000000" pitchFamily="34" charset="-128"/>
                <a:cs typeface="Times New Roman" panose="02020603050405020304" pitchFamily="18" charset="0"/>
              </a:rPr>
              <a:t>năng</a:t>
            </a:r>
            <a:r>
              <a:rPr lang="en-US" altLang="zh-CN" sz="4000" kern="100" dirty="0">
                <a:solidFill>
                  <a:srgbClr val="63B2BD"/>
                </a:solidFill>
                <a:latin typeface="Yeseva One" panose="00000500000000000000" pitchFamily="2" charset="0"/>
                <a:ea typeface="Yu Gothic" panose="020B0400000000000000" pitchFamily="34" charset="-128"/>
                <a:cs typeface="Times New Roman" panose="02020603050405020304" pitchFamily="18" charset="0"/>
              </a:rPr>
              <a:t> </a:t>
            </a:r>
            <a:r>
              <a:rPr lang="en-US" altLang="zh-CN" sz="4000" kern="100" dirty="0" err="1">
                <a:solidFill>
                  <a:srgbClr val="63B2BD"/>
                </a:solidFill>
                <a:latin typeface="Yeseva One" panose="00000500000000000000" pitchFamily="2" charset="0"/>
                <a:ea typeface="Yu Gothic" panose="020B0400000000000000" pitchFamily="34" charset="-128"/>
                <a:cs typeface="Times New Roman" panose="02020603050405020304" pitchFamily="18" charset="0"/>
              </a:rPr>
              <a:t>lượng</a:t>
            </a:r>
            <a:endParaRPr lang="zh-CN" altLang="en-US" sz="4000" kern="100" dirty="0">
              <a:solidFill>
                <a:srgbClr val="63B2BD"/>
              </a:solidFill>
              <a:latin typeface="Yeseva One" panose="00000500000000000000" pitchFamily="2"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577379859"/>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PASSING_SCORE" val="100.000000"/>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F:\2月份我图原创上传文件\788"/>
</p:tagLst>
</file>

<file path=ppt/theme/theme1.xml><?xml version="1.0" encoding="utf-8"?>
<a:theme xmlns:a="http://schemas.openxmlformats.org/drawingml/2006/main" name="Office 主题">
  <a:themeElements>
    <a:clrScheme name="自定义 63">
      <a:dk1>
        <a:sysClr val="windowText" lastClr="000000"/>
      </a:dk1>
      <a:lt1>
        <a:srgbClr val="FFFFFF"/>
      </a:lt1>
      <a:dk2>
        <a:srgbClr val="000000"/>
      </a:dk2>
      <a:lt2>
        <a:srgbClr val="FFFFFF"/>
      </a:lt2>
      <a:accent1>
        <a:srgbClr val="63B2BD"/>
      </a:accent1>
      <a:accent2>
        <a:srgbClr val="BB9F87"/>
      </a:accent2>
      <a:accent3>
        <a:srgbClr val="63B2BD"/>
      </a:accent3>
      <a:accent4>
        <a:srgbClr val="BB9F87"/>
      </a:accent4>
      <a:accent5>
        <a:srgbClr val="63B2BD"/>
      </a:accent5>
      <a:accent6>
        <a:srgbClr val="BB9F87"/>
      </a:accent6>
      <a:hlink>
        <a:srgbClr val="63B2BD"/>
      </a:hlink>
      <a:folHlink>
        <a:srgbClr val="BB9F87"/>
      </a:folHlink>
    </a:clrScheme>
    <a:fontScheme name="自定义 1">
      <a:majorFont>
        <a:latin typeface="Calibri"/>
        <a:ea typeface="字魂35号-经典雅黑"/>
        <a:cs typeface=""/>
      </a:majorFont>
      <a:minorFont>
        <a:latin typeface="Calibr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On-screen Show (16:9)</PresentationFormat>
  <Paragraphs>53</Paragraphs>
  <Slides>16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宋体</vt:lpstr>
      <vt:lpstr>Yu Gothic</vt:lpstr>
      <vt:lpstr>Arial</vt:lpstr>
      <vt:lpstr>Calibri</vt:lpstr>
      <vt:lpstr>Cambria Math</vt:lpstr>
      <vt:lpstr>Times New Roman</vt:lpstr>
      <vt:lpstr>Yeseva One</vt:lpstr>
      <vt:lpstr>字魂35号-经典雅黑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8</cp:revision>
  <dcterms:created xsi:type="dcterms:W3CDTF">2019-03-14T23:07:00Z</dcterms:created>
  <dcterms:modified xsi:type="dcterms:W3CDTF">2025-10-27T06:54:01Z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B9DCB9B1B9B14C649B0A3A51889C5329</vt:lpwstr>
  </property>
  <property fmtid="{D5CDD505-2E9C-101B-9397-08002B2CF9AE}" pid="3" name="KSOProductBuildVer">
    <vt:lpwstr>2052-11.1.0.10495</vt:lpwstr>
  </property>
</Properties>
</file>